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2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3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7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9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6"/>
  </p:notesMasterIdLst>
  <p:sldIdLst>
    <p:sldId id="258" r:id="rId3"/>
    <p:sldId id="431" r:id="rId4"/>
    <p:sldId id="439" r:id="rId5"/>
    <p:sldId id="440" r:id="rId6"/>
    <p:sldId id="441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500" r:id="rId19"/>
    <p:sldId id="420" r:id="rId20"/>
    <p:sldId id="487" r:id="rId21"/>
    <p:sldId id="450" r:id="rId22"/>
    <p:sldId id="486" r:id="rId23"/>
    <p:sldId id="442" r:id="rId24"/>
    <p:sldId id="488" r:id="rId25"/>
    <p:sldId id="489" r:id="rId26"/>
    <p:sldId id="444" r:id="rId27"/>
    <p:sldId id="490" r:id="rId28"/>
    <p:sldId id="452" r:id="rId29"/>
    <p:sldId id="448" r:id="rId30"/>
    <p:sldId id="493" r:id="rId31"/>
    <p:sldId id="492" r:id="rId32"/>
    <p:sldId id="491" r:id="rId33"/>
    <p:sldId id="453" r:id="rId34"/>
    <p:sldId id="494" r:id="rId35"/>
    <p:sldId id="495" r:id="rId36"/>
    <p:sldId id="496" r:id="rId37"/>
    <p:sldId id="498" r:id="rId38"/>
    <p:sldId id="502" r:id="rId39"/>
    <p:sldId id="497" r:id="rId40"/>
    <p:sldId id="507" r:id="rId41"/>
    <p:sldId id="505" r:id="rId42"/>
    <p:sldId id="508" r:id="rId43"/>
    <p:sldId id="506" r:id="rId44"/>
    <p:sldId id="499" r:id="rId45"/>
    <p:sldId id="509" r:id="rId46"/>
    <p:sldId id="510" r:id="rId47"/>
    <p:sldId id="476" r:id="rId48"/>
    <p:sldId id="477" r:id="rId49"/>
    <p:sldId id="400" r:id="rId50"/>
    <p:sldId id="401" r:id="rId51"/>
    <p:sldId id="404" r:id="rId52"/>
    <p:sldId id="402" r:id="rId53"/>
    <p:sldId id="259" r:id="rId54"/>
    <p:sldId id="260" r:id="rId5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088" autoAdjust="0"/>
    <p:restoredTop sz="94660"/>
  </p:normalViewPr>
  <p:slideViewPr>
    <p:cSldViewPr snapToGrid="0">
      <p:cViewPr varScale="1">
        <p:scale>
          <a:sx n="86" d="100"/>
          <a:sy n="86" d="100"/>
        </p:scale>
        <p:origin x="7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Foglio1!$B$53:$B$62</c:f>
              <c:numCache>
                <c:formatCode>General</c:formatCode>
                <c:ptCount val="10"/>
                <c:pt idx="0">
                  <c:v>0</c:v>
                </c:pt>
                <c:pt idx="1">
                  <c:v>7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B-8F4D-80F5-C884F96522CE}"/>
            </c:ext>
          </c:extLst>
        </c:ser>
        <c:ser>
          <c:idx val="1"/>
          <c:order val="1"/>
          <c:tx>
            <c:strRef>
              <c:f>Foglio1!$C$52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Foglio1!$C$53:$C$62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B-8F4D-80F5-C884F96522CE}"/>
            </c:ext>
          </c:extLst>
        </c:ser>
        <c:ser>
          <c:idx val="2"/>
          <c:order val="2"/>
          <c:tx>
            <c:strRef>
              <c:f>Foglio1!$D$52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Foglio1!$D$53:$D$62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B-8F4D-80F5-C884F96522CE}"/>
            </c:ext>
          </c:extLst>
        </c:ser>
        <c:ser>
          <c:idx val="3"/>
          <c:order val="3"/>
          <c:tx>
            <c:strRef>
              <c:f>Foglio1!$E$52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Foglio1!$E$53:$E$62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B-8F4D-80F5-C884F96522CE}"/>
            </c:ext>
          </c:extLst>
        </c:ser>
        <c:ser>
          <c:idx val="4"/>
          <c:order val="4"/>
          <c:tx>
            <c:strRef>
              <c:f>Foglio1!$F$52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Foglio1!$A$53:$A$62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Foglio1!$F$53:$F$62</c:f>
              <c:numCache>
                <c:formatCode>General</c:formatCode>
                <c:ptCount val="10"/>
                <c:pt idx="0">
                  <c:v>6</c:v>
                </c:pt>
                <c:pt idx="1">
                  <c:v>0</c:v>
                </c:pt>
                <c:pt idx="2">
                  <c:v>6</c:v>
                </c:pt>
                <c:pt idx="3">
                  <c:v>0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B-8F4D-80F5-C884F9652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5197152"/>
        <c:axId val="1915368256"/>
      </c:barChart>
      <c:catAx>
        <c:axId val="191519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368256"/>
        <c:crosses val="autoZero"/>
        <c:auto val="1"/>
        <c:lblAlgn val="ctr"/>
        <c:lblOffset val="100"/>
        <c:noMultiLvlLbl val="0"/>
      </c:catAx>
      <c:valAx>
        <c:axId val="191536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51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1-D64F-8613-F951BF5324C1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D1-D64F-8613-F951BF5324C1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D1-D64F-8613-F951BF5324C1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D1-D64F-8613-F951BF5324C1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D1-D64F-8613-F951BF5324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F-034D-A744-B86BE71D52BB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3F-034D-A744-B86BE71D52BB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3F-034D-A744-B86BE71D52BB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3F-034D-A744-B86BE71D52BB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3F-034D-A744-B86BE71D5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97-C843-98E4-E3F82D6F6EB6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97-C843-98E4-E3F82D6F6EB6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97-C843-98E4-E3F82D6F6EB6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97-C843-98E4-E3F82D6F6EB6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7-C843-98E4-E3F82D6F6E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Foglio1!$B$53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Foglio1!$B$54:$B$63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3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DA-874E-AF47-E62F6675ED5D}"/>
            </c:ext>
          </c:extLst>
        </c:ser>
        <c:ser>
          <c:idx val="1"/>
          <c:order val="1"/>
          <c:tx>
            <c:strRef>
              <c:f>Foglio1!$C$53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Foglio1!$C$54:$C$63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DA-874E-AF47-E62F6675ED5D}"/>
            </c:ext>
          </c:extLst>
        </c:ser>
        <c:ser>
          <c:idx val="2"/>
          <c:order val="2"/>
          <c:tx>
            <c:strRef>
              <c:f>Foglio1!$D$53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Foglio1!$D$54:$D$63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DA-874E-AF47-E62F6675ED5D}"/>
            </c:ext>
          </c:extLst>
        </c:ser>
        <c:ser>
          <c:idx val="3"/>
          <c:order val="3"/>
          <c:tx>
            <c:strRef>
              <c:f>Foglio1!$E$53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Foglio1!$E$54:$E$63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DA-874E-AF47-E62F6675ED5D}"/>
            </c:ext>
          </c:extLst>
        </c:ser>
        <c:ser>
          <c:idx val="4"/>
          <c:order val="4"/>
          <c:tx>
            <c:strRef>
              <c:f>Foglio1!$F$53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Foglio1!$A$54:$A$63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Foglio1!$F$54:$F$63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DA-874E-AF47-E62F6675E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31021168"/>
        <c:axId val="2028712944"/>
      </c:barChart>
      <c:catAx>
        <c:axId val="193102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712944"/>
        <c:crosses val="autoZero"/>
        <c:auto val="1"/>
        <c:lblAlgn val="ctr"/>
        <c:lblOffset val="100"/>
        <c:noMultiLvlLbl val="0"/>
      </c:catAx>
      <c:valAx>
        <c:axId val="202871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310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F-8D4E-87AE-26CAEC814884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F-8D4E-87AE-26CAEC814884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F-8D4E-87AE-26CAEC814884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3F-8D4E-87AE-26CAEC814884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3F-8D4E-87AE-26CAEC814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9C-3249-8551-4E32BDE932C8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9C-3249-8551-4E32BDE932C8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9C-3249-8551-4E32BDE932C8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9C-3249-8551-4E32BDE932C8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9C-3249-8551-4E32BDE932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D6-DA48-B702-09F9F9D9B96B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D6-DA48-B702-09F9F9D9B96B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D6-DA48-B702-09F9F9D9B96B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D6-DA48-B702-09F9F9D9B96B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6-DA48-B702-09F9F9D9B9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Foglio1!$S$41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Foglio1!$S$42:$S$51</c:f>
              <c:numCache>
                <c:formatCode>General</c:formatCode>
                <c:ptCount val="10"/>
                <c:pt idx="0">
                  <c:v>6</c:v>
                </c:pt>
                <c:pt idx="1">
                  <c:v>12</c:v>
                </c:pt>
                <c:pt idx="2">
                  <c:v>13</c:v>
                </c:pt>
                <c:pt idx="3">
                  <c:v>12</c:v>
                </c:pt>
                <c:pt idx="4">
                  <c:v>10</c:v>
                </c:pt>
                <c:pt idx="5">
                  <c:v>4</c:v>
                </c:pt>
                <c:pt idx="6">
                  <c:v>9</c:v>
                </c:pt>
                <c:pt idx="7">
                  <c:v>13</c:v>
                </c:pt>
                <c:pt idx="8">
                  <c:v>7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2-614E-ADDA-7171858195B8}"/>
            </c:ext>
          </c:extLst>
        </c:ser>
        <c:ser>
          <c:idx val="1"/>
          <c:order val="1"/>
          <c:tx>
            <c:strRef>
              <c:f>Foglio1!$T$41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Foglio1!$T$42:$T$51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C2-614E-ADDA-7171858195B8}"/>
            </c:ext>
          </c:extLst>
        </c:ser>
        <c:ser>
          <c:idx val="2"/>
          <c:order val="2"/>
          <c:tx>
            <c:strRef>
              <c:f>Foglio1!$U$41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Foglio1!$U$42:$U$51</c:f>
              <c:numCache>
                <c:formatCode>General</c:formatCode>
                <c:ptCount val="10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C2-614E-ADDA-7171858195B8}"/>
            </c:ext>
          </c:extLst>
        </c:ser>
        <c:ser>
          <c:idx val="3"/>
          <c:order val="3"/>
          <c:tx>
            <c:strRef>
              <c:f>Foglio1!$V$41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Foglio1!$V$42:$V$51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C2-614E-ADDA-7171858195B8}"/>
            </c:ext>
          </c:extLst>
        </c:ser>
        <c:ser>
          <c:idx val="4"/>
          <c:order val="4"/>
          <c:tx>
            <c:strRef>
              <c:f>Foglio1!$W$41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Foglio1!$R$42:$R$51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Foglio1!$W$42:$W$51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2-614E-ADDA-717185819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1085776"/>
        <c:axId val="1979016656"/>
      </c:barChart>
      <c:catAx>
        <c:axId val="190108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9016656"/>
        <c:crosses val="autoZero"/>
        <c:auto val="1"/>
        <c:lblAlgn val="ctr"/>
        <c:lblOffset val="100"/>
        <c:noMultiLvlLbl val="0"/>
      </c:catAx>
      <c:valAx>
        <c:axId val="197901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0108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6-B74D-B7BA-C1517C2CFDD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50000">
                    <a:srgbClr val="FFC000"/>
                  </a:gs>
                  <a:gs pos="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D6-B74D-B7BA-C1517C2CFDDB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D6-B74D-B7BA-C1517C2CFD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D6-B74D-B7BA-C1517C2CFD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Docente 3</c:v>
                </c:pt>
              </c:strCache>
            </c:strRef>
          </c:tx>
          <c:spPr>
            <a:gradFill>
              <a:gsLst>
                <a:gs pos="75000">
                  <a:srgbClr val="FFC000"/>
                </a:gs>
                <a:gs pos="50000">
                  <a:srgbClr val="FFFF00"/>
                </a:gs>
                <a:gs pos="0">
                  <a:srgbClr val="00B05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gradFill>
                <a:gsLst>
                  <a:gs pos="50000">
                    <a:srgbClr val="FFC000"/>
                  </a:gs>
                  <a:gs pos="0">
                    <a:srgbClr val="FFFF0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D6-B74D-B7BA-C1517C2CFDDB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00B05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D6-B74D-B7BA-C1517C2CFDDB}"/>
              </c:ext>
            </c:extLst>
          </c:dPt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3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D6-B74D-B7BA-C1517C2CFD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Docente 4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Foglio1!$E$2:$E$11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AD6-B74D-B7BA-C1517C2CF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00417328"/>
        <c:axId val="2000361520"/>
      </c:barChart>
      <c:catAx>
        <c:axId val="20004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361520"/>
        <c:crosses val="autoZero"/>
        <c:auto val="1"/>
        <c:lblAlgn val="ctr"/>
        <c:lblOffset val="100"/>
        <c:noMultiLvlLbl val="0"/>
      </c:catAx>
      <c:valAx>
        <c:axId val="200036152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04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BE-AF4A-9475-226F496D0BC4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BE-AF4A-9475-226F496D0BC4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BE-AF4A-9475-226F496D0BC4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BE-AF4A-9475-226F496D0BC4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BE-AF4A-9475-226F496D0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Foglio1!$O$16</c:f>
              <c:strCache>
                <c:ptCount val="1"/>
                <c:pt idx="0">
                  <c:v>Docente 1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Foglio1!$O$17:$O$26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3-9945-A3F9-364FF65E0415}"/>
            </c:ext>
          </c:extLst>
        </c:ser>
        <c:ser>
          <c:idx val="1"/>
          <c:order val="1"/>
          <c:tx>
            <c:strRef>
              <c:f>Foglio1!$P$16</c:f>
              <c:strCache>
                <c:ptCount val="1"/>
                <c:pt idx="0">
                  <c:v>Docente 2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25000">
                  <a:srgbClr val="92D050"/>
                </a:gs>
                <a:gs pos="99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73-9945-A3F9-364FF65E0415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00B050"/>
                  </a:gs>
                  <a:gs pos="66000">
                    <a:srgbClr val="FFC000"/>
                  </a:gs>
                  <a:gs pos="33000">
                    <a:srgbClr val="FFFF00"/>
                  </a:gs>
                  <a:gs pos="0">
                    <a:srgbClr val="92D050"/>
                  </a:gs>
                  <a:gs pos="99000">
                    <a:srgbClr val="FF0000"/>
                  </a:gs>
                </a:gsLst>
                <a:lin ang="10800000" scaled="1"/>
              </a:gra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73-9945-A3F9-364FF65E0415}"/>
              </c:ext>
            </c:extLst>
          </c:dPt>
          <c:cat>
            <c:strRef>
              <c:f>Foglio1!$N$17:$N$26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Foglio1!$P$17:$P$26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73-9945-A3F9-364FF65E0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876320"/>
        <c:axId val="1951348816"/>
      </c:barChart>
      <c:catAx>
        <c:axId val="19768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51348816"/>
        <c:crosses val="autoZero"/>
        <c:auto val="1"/>
        <c:lblAlgn val="ctr"/>
        <c:lblOffset val="100"/>
        <c:noMultiLvlLbl val="0"/>
      </c:catAx>
      <c:valAx>
        <c:axId val="195134881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7687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9-EB4F-9887-6A10D1201D35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89-EB4F-9887-6A10D1201D35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89-EB4F-9887-6A10D1201D35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89-EB4F-9887-6A10D1201D35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89-EB4F-9887-6A10D1201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A-574E-936D-DB02CF4D3FC9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3A-574E-936D-DB02CF4D3FC9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3A-574E-936D-DB02CF4D3FC9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3A-574E-936D-DB02CF4D3FC9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3A-574E-936D-DB02CF4D3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E-DC4B-AEEE-5D2F84764888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E-DC4B-AEEE-5D2F84764888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4E-DC4B-AEEE-5D2F84764888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4E-DC4B-AEEE-5D2F84764888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E-DC4B-AEEE-5D2F84764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C-644D-999C-BD4D62CC7F4B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EC-644D-999C-BD4D62CC7F4B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EC-644D-999C-BD4D62CC7F4B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EC-644D-999C-BD4D62CC7F4B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EC-644D-999C-BD4D62CC7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9-9C4E-AF50-7730DCE53440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39-9C4E-AF50-7730DCE53440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39-9C4E-AF50-7730DCE53440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39-9C4E-AF50-7730DCE53440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39-9C4E-AF50-7730DCE534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2-C145-B4DD-0913E554A7B5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E2-C145-B4DD-0913E554A7B5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E2-C145-B4DD-0913E554A7B5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E2-C145-B4DD-0913E554A7B5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E2-C145-B4DD-0913E554A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Foglio1!$W$13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Foglio1!$W$14:$W$23</c:f>
              <c:numCache>
                <c:formatCode>General</c:formatCode>
                <c:ptCount val="10"/>
                <c:pt idx="0">
                  <c:v>10</c:v>
                </c:pt>
                <c:pt idx="1">
                  <c:v>11</c:v>
                </c:pt>
                <c:pt idx="2">
                  <c:v>11</c:v>
                </c:pt>
                <c:pt idx="3">
                  <c:v>10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0-5346-86FA-B5F74B12763C}"/>
            </c:ext>
          </c:extLst>
        </c:ser>
        <c:ser>
          <c:idx val="1"/>
          <c:order val="1"/>
          <c:tx>
            <c:strRef>
              <c:f>Foglio1!$X$13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Foglio1!$X$14:$X$23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B0-5346-86FA-B5F74B12763C}"/>
            </c:ext>
          </c:extLst>
        </c:ser>
        <c:ser>
          <c:idx val="2"/>
          <c:order val="2"/>
          <c:tx>
            <c:strRef>
              <c:f>Foglio1!$Y$13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Foglio1!$Y$14:$Y$23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B0-5346-86FA-B5F74B12763C}"/>
            </c:ext>
          </c:extLst>
        </c:ser>
        <c:ser>
          <c:idx val="3"/>
          <c:order val="3"/>
          <c:tx>
            <c:strRef>
              <c:f>Foglio1!$Z$13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Foglio1!$Z$14:$Z$23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B0-5346-86FA-B5F74B12763C}"/>
            </c:ext>
          </c:extLst>
        </c:ser>
        <c:ser>
          <c:idx val="4"/>
          <c:order val="4"/>
          <c:tx>
            <c:strRef>
              <c:f>Foglio1!$AA$13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Foglio1!$V$14:$V$23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Foglio1!$AA$14:$AA$23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B0-5346-86FA-B5F74B1276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040656"/>
        <c:axId val="1986415760"/>
      </c:barChart>
      <c:catAx>
        <c:axId val="198704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6415760"/>
        <c:crosses val="autoZero"/>
        <c:auto val="1"/>
        <c:lblAlgn val="ctr"/>
        <c:lblOffset val="100"/>
        <c:noMultiLvlLbl val="0"/>
      </c:catAx>
      <c:valAx>
        <c:axId val="19864157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8704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  <a:solidFill>
          <a:schemeClr val="bg1"/>
        </a:solidFill>
      </dgm:spPr>
      <dgm:t>
        <a:bodyPr/>
        <a:lstStyle/>
        <a:p>
          <a:r>
            <a:rPr lang="it-IT" sz="2000" b="1" dirty="0"/>
            <a:t>Specifiche Funzionali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2000" b="1" dirty="0"/>
            <a:t>Specifiche </a:t>
          </a:r>
        </a:p>
        <a:p>
          <a:r>
            <a:rPr lang="it-IT" sz="2000" b="1" dirty="0">
              <a:latin typeface="Calibri"/>
              <a:ea typeface="+mn-ea"/>
              <a:cs typeface="+mn-cs"/>
            </a:rPr>
            <a:t>Tecniche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2000" b="1" dirty="0"/>
            <a:t>Game Design</a:t>
          </a:r>
          <a:endParaRPr lang="en-US" sz="2000" b="1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  <a:noFill/>
      </dgm:spPr>
      <dgm:t>
        <a:bodyPr/>
        <a:lstStyle/>
        <a:p>
          <a:pPr>
            <a:buNone/>
          </a:pPr>
          <a:r>
            <a:rPr lang="it-IT" sz="1600" b="1" dirty="0">
              <a:solidFill>
                <a:sysClr val="windowText" lastClr="000000"/>
              </a:solidFill>
            </a:rPr>
            <a:t>Prove su et</a:t>
          </a:r>
          <a:endParaRPr lang="en-US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6445" custLinFactNeighborY="-19606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FlipHor="1" custScaleX="63689" custScaleY="14745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897" custLinFactNeighborY="-1388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FlipVert="1" custFlipHor="1" custScaleX="52563" custScaleY="32654" custLinFactY="10842" custLinFactNeighborX="-40834" custLinFactNeighborY="100000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78811" y="2088749"/>
          <a:ext cx="1750048" cy="5767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Funzionali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178811" y="2088749"/>
        <a:ext cx="1750048" cy="576720"/>
      </dsp:txXfrm>
    </dsp:sp>
    <dsp:sp modelId="{EE2CFDAD-5D63-4137-8687-BE2B42A87438}">
      <dsp:nvSpPr>
        <dsp:cNvPr id="0" name=""/>
        <dsp:cNvSpPr/>
      </dsp:nvSpPr>
      <dsp:spPr>
        <a:xfrm>
          <a:off x="2885497" y="496536"/>
          <a:ext cx="21504" cy="469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82943" y="301644"/>
          <a:ext cx="21504" cy="469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50442" y="366991"/>
          <a:ext cx="33795" cy="737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48046" y="261830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52757" y="421294"/>
          <a:ext cx="139208" cy="1392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25469" y="411910"/>
          <a:ext cx="139208" cy="139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74148" y="326577"/>
          <a:ext cx="218756" cy="21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38010" y="407245"/>
          <a:ext cx="139208" cy="1392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701645" y="291429"/>
          <a:ext cx="139208" cy="1392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40606" y="374162"/>
          <a:ext cx="55301" cy="1206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9993" y="26150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88312" y="232937"/>
          <a:ext cx="46144" cy="46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19880" y="428082"/>
          <a:ext cx="67115" cy="671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58538" y="610826"/>
          <a:ext cx="29363" cy="293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42631" y="395314"/>
          <a:ext cx="218756" cy="2187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31386" y="630315"/>
          <a:ext cx="29363" cy="293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 flipH="1">
          <a:off x="3186224" y="652027"/>
          <a:ext cx="202652" cy="469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66935" y="271915"/>
          <a:ext cx="46144" cy="46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46162" y="1862797"/>
          <a:ext cx="642455" cy="1226517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88525" y="1853752"/>
          <a:ext cx="1752150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Specifiche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Calibri"/>
              <a:ea typeface="+mn-ea"/>
              <a:cs typeface="+mn-cs"/>
            </a:rPr>
            <a:t>Tecniche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2488525" y="1853752"/>
        <a:ext cx="1752150" cy="1226505"/>
      </dsp:txXfrm>
    </dsp:sp>
    <dsp:sp modelId="{7F2A3A35-A73B-4A4A-A87C-754D8C7C69E9}">
      <dsp:nvSpPr>
        <dsp:cNvPr id="0" name=""/>
        <dsp:cNvSpPr/>
      </dsp:nvSpPr>
      <dsp:spPr>
        <a:xfrm>
          <a:off x="4273914" y="1876313"/>
          <a:ext cx="642455" cy="1226517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914127" y="1798474"/>
          <a:ext cx="1934163" cy="122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Game Design</a:t>
          </a:r>
          <a:endParaRPr lang="en-US" sz="2000" b="1" kern="1200" dirty="0">
            <a:latin typeface="Calibri"/>
            <a:ea typeface="+mn-ea"/>
            <a:cs typeface="+mn-cs"/>
          </a:endParaRPr>
        </a:p>
      </dsp:txBody>
      <dsp:txXfrm>
        <a:off x="4914127" y="1798474"/>
        <a:ext cx="1934163" cy="1226505"/>
      </dsp:txXfrm>
    </dsp:sp>
    <dsp:sp modelId="{54F8CDA4-9ABB-43F2-8E56-3C8CF35A9618}">
      <dsp:nvSpPr>
        <dsp:cNvPr id="0" name=""/>
        <dsp:cNvSpPr/>
      </dsp:nvSpPr>
      <dsp:spPr>
        <a:xfrm>
          <a:off x="6850534" y="1882446"/>
          <a:ext cx="642455" cy="1226517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 flipH="1" flipV="1">
          <a:off x="7308169" y="3921121"/>
          <a:ext cx="782835" cy="4863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ysClr val="windowText" lastClr="000000"/>
              </a:solidFill>
            </a:rPr>
            <a:t>Prove su et</a:t>
          </a:r>
          <a:endParaRPr lang="en-US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10800000">
        <a:off x="7422813" y="3992342"/>
        <a:ext cx="553547" cy="343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Migliorato tutorial </a:t>
            </a:r>
            <a:r>
              <a:rPr lang="it-IT" dirty="0">
                <a:sym typeface="Wingdings" pitchFamily="2" charset="2"/>
              </a:rPr>
              <a:t> migliore 4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47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più bassa </a:t>
            </a:r>
            <a:r>
              <a:rPr lang="it-IT" dirty="0">
                <a:sym typeface="Wingdings" pitchFamily="2" charset="2"/>
              </a:rPr>
              <a:t> peggioramento 10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49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74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43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Responso generale subito positivo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780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Mancanza tutorial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765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Età bassa </a:t>
            </a:r>
            <a:r>
              <a:rPr lang="it-IT" dirty="0">
                <a:sym typeface="Wingdings" pitchFamily="2" charset="2"/>
              </a:rPr>
              <a:t> fuori </a:t>
            </a:r>
            <a:r>
              <a:rPr lang="it-IT" dirty="0" err="1">
                <a:sym typeface="Wingdings" pitchFamily="2" charset="2"/>
              </a:rPr>
              <a:t>targhet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48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73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698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100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4380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626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827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Qualche difficoltà durante il primo utilizzo </a:t>
            </a:r>
            <a:r>
              <a:rPr lang="it-IT" dirty="0">
                <a:sym typeface="Wingdings" pitchFamily="2" charset="2"/>
              </a:rPr>
              <a:t> docenti più anziani meno affini al mondo digitale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055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501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Necessità di prendere dimestichezza col sistema di impostazioni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21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955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5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109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modificare grafico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51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7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74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6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Difficoltà nel capire da soli come giocare (4, 10)</a:t>
            </a:r>
          </a:p>
          <a:p>
            <a:r>
              <a:rPr lang="it-IT" dirty="0"/>
              <a:t>Divertiti (3-7-9)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99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30/05/2021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hart" Target="../charts/char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hart" Target="../charts/char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572000" y="4755996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93452"/>
              <a:ext cx="3604334" cy="697482"/>
              <a:chOff x="4572000" y="4582993"/>
              <a:chExt cx="3604334" cy="697482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52276" y="4582993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622BCBA-A025-4E32-B4B7-A83D2BFC4C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0" t="13973" r="16104" b="6987"/>
          <a:stretch/>
        </p:blipFill>
        <p:spPr>
          <a:xfrm>
            <a:off x="205734" y="3056541"/>
            <a:ext cx="410846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25DA4A7-FD8D-4A5B-B6B7-81F4A9E2DE4D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1BA7B5-87BC-43F3-AF7E-FED124560DD3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A28702-2A5D-4DB1-9F1C-5150F52369E0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C2DFDA06-4073-445A-8521-C74336A09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799" y="1306797"/>
            <a:ext cx="6534488" cy="4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3477804" y="5380069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terze</a:t>
            </a:r>
          </a:p>
          <a:p>
            <a:pPr lvl="0" algn="r"/>
            <a:r>
              <a:rPr lang="it-IT" sz="1000" i="1" dirty="0">
                <a:solidFill>
                  <a:schemeClr val="dk1"/>
                </a:solidFill>
              </a:rPr>
              <a:t>Scuola pubblica elementare Bergamo, classi prime e seconde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1C33FDD-B03D-3240-86A6-BD3126DD222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F53A6EF8-6FD1-264A-AEE4-D3AB1EF9C073}"/>
              </a:ext>
            </a:extLst>
          </p:cNvPr>
          <p:cNvSpPr/>
          <p:nvPr/>
        </p:nvSpPr>
        <p:spPr>
          <a:xfrm>
            <a:off x="874137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AEC5796-3C33-8E4B-9034-D055CE078D7A}"/>
              </a:ext>
            </a:extLst>
          </p:cNvPr>
          <p:cNvSpPr txBox="1"/>
          <p:nvPr/>
        </p:nvSpPr>
        <p:spPr>
          <a:xfrm>
            <a:off x="0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tantissimo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F502A22-787D-F343-AF78-4529B8C2AE33}"/>
              </a:ext>
            </a:extLst>
          </p:cNvPr>
          <p:cNvSpPr txBox="1"/>
          <p:nvPr/>
        </p:nvSpPr>
        <p:spPr>
          <a:xfrm>
            <a:off x="0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E0A5112-E0EA-2240-9732-86CC48E86959}"/>
              </a:ext>
            </a:extLst>
          </p:cNvPr>
          <p:cNvSpPr txBox="1"/>
          <p:nvPr/>
        </p:nvSpPr>
        <p:spPr>
          <a:xfrm>
            <a:off x="0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divertito/a mentre giocavo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B37D7FF-46F6-8746-8569-55B9A23BE37E}"/>
              </a:ext>
            </a:extLst>
          </p:cNvPr>
          <p:cNvSpPr txBox="1"/>
          <p:nvPr/>
        </p:nvSpPr>
        <p:spPr>
          <a:xfrm>
            <a:off x="1372952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E188828-01FB-7941-A930-4A226D4C3396}"/>
              </a:ext>
            </a:extLst>
          </p:cNvPr>
          <p:cNvSpPr txBox="1"/>
          <p:nvPr/>
        </p:nvSpPr>
        <p:spPr>
          <a:xfrm>
            <a:off x="0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subito come si gioca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73507C6-6B24-294A-B4F0-0D8D5541ADFA}"/>
              </a:ext>
            </a:extLst>
          </p:cNvPr>
          <p:cNvSpPr txBox="1"/>
          <p:nvPr/>
        </p:nvSpPr>
        <p:spPr>
          <a:xfrm>
            <a:off x="0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ACF307CD-6C60-AE4F-8088-607B3B65E8CD}"/>
              </a:ext>
            </a:extLst>
          </p:cNvPr>
          <p:cNvSpPr txBox="1"/>
          <p:nvPr/>
        </p:nvSpPr>
        <p:spPr>
          <a:xfrm>
            <a:off x="0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Secondo me i miei compagni sono in grado di giocare 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DE11FB6-3F23-B649-A720-0A2319B7E9C5}"/>
              </a:ext>
            </a:extLst>
          </p:cNvPr>
          <p:cNvSpPr txBox="1"/>
          <p:nvPr/>
        </p:nvSpPr>
        <p:spPr>
          <a:xfrm>
            <a:off x="0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BC56F58-17A6-464A-B752-1A10E8F3D4CC}"/>
              </a:ext>
            </a:extLst>
          </p:cNvPr>
          <p:cNvSpPr txBox="1"/>
          <p:nvPr/>
        </p:nvSpPr>
        <p:spPr>
          <a:xfrm>
            <a:off x="0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divertente e l’ho finito subito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C62E83F-1499-A341-8B04-3168B548435F}"/>
              </a:ext>
            </a:extLst>
          </p:cNvPr>
          <p:cNvSpPr txBox="1"/>
          <p:nvPr/>
        </p:nvSpPr>
        <p:spPr>
          <a:xfrm>
            <a:off x="0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3980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874136" y="187421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1E238C4-99A6-8946-9CA3-3833615928F9}"/>
              </a:ext>
            </a:extLst>
          </p:cNvPr>
          <p:cNvSpPr txBox="1"/>
          <p:nvPr/>
        </p:nvSpPr>
        <p:spPr>
          <a:xfrm>
            <a:off x="-1" y="2386605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DD843F2-0E15-934D-AFBE-67E566F22FFA}"/>
              </a:ext>
            </a:extLst>
          </p:cNvPr>
          <p:cNvSpPr txBox="1"/>
          <p:nvPr/>
        </p:nvSpPr>
        <p:spPr>
          <a:xfrm>
            <a:off x="-1" y="266809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troppo difficile, non mi sono divertito/a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379C41-9B63-7D43-A1AD-B9E7EBD699D8}"/>
              </a:ext>
            </a:extLst>
          </p:cNvPr>
          <p:cNvSpPr txBox="1"/>
          <p:nvPr/>
        </p:nvSpPr>
        <p:spPr>
          <a:xfrm>
            <a:off x="-1" y="297241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D0D5AA0-9325-0446-B06E-4C09DECD7235}"/>
              </a:ext>
            </a:extLst>
          </p:cNvPr>
          <p:cNvSpPr txBox="1"/>
          <p:nvPr/>
        </p:nvSpPr>
        <p:spPr>
          <a:xfrm>
            <a:off x="1372951" y="3282388"/>
            <a:ext cx="28716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avevo bisogno che mi spiegassero sempre cosa fare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8FDE40-F724-6345-B972-CB5E5ABBE71A}"/>
              </a:ext>
            </a:extLst>
          </p:cNvPr>
          <p:cNvSpPr txBox="1"/>
          <p:nvPr/>
        </p:nvSpPr>
        <p:spPr>
          <a:xfrm>
            <a:off x="-1" y="374405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2A07A37-F61F-3547-81C5-9A7D61DEC57D}"/>
              </a:ext>
            </a:extLst>
          </p:cNvPr>
          <p:cNvSpPr txBox="1"/>
          <p:nvPr/>
        </p:nvSpPr>
        <p:spPr>
          <a:xfrm>
            <a:off x="-1" y="404999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capito bene tutte le regole del gioco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D40D2D-94F9-9E48-9ACE-A6C239A24BE6}"/>
              </a:ext>
            </a:extLst>
          </p:cNvPr>
          <p:cNvSpPr txBox="1"/>
          <p:nvPr/>
        </p:nvSpPr>
        <p:spPr>
          <a:xfrm>
            <a:off x="-1" y="4337733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C19099-4BAF-714F-9B51-FBB2BF741F3A}"/>
              </a:ext>
            </a:extLst>
          </p:cNvPr>
          <p:cNvSpPr txBox="1"/>
          <p:nvPr/>
        </p:nvSpPr>
        <p:spPr>
          <a:xfrm>
            <a:off x="-1" y="4641189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8C4577C-754F-9A4B-856C-156713463C91}"/>
              </a:ext>
            </a:extLst>
          </p:cNvPr>
          <p:cNvSpPr txBox="1"/>
          <p:nvPr/>
        </p:nvSpPr>
        <p:spPr>
          <a:xfrm>
            <a:off x="-1" y="4922681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D52195-22D4-7D40-9E3A-0BF19EA989EC}"/>
              </a:ext>
            </a:extLst>
          </p:cNvPr>
          <p:cNvSpPr txBox="1"/>
          <p:nvPr/>
        </p:nvSpPr>
        <p:spPr>
          <a:xfrm>
            <a:off x="-1" y="5225177"/>
            <a:ext cx="42446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non sarei riuscito/a a giocare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BBF5322-9BDF-C44A-8CFE-8317F6BA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D3AABE0-9BEE-0C4D-A6FA-AA061AB3AEF0}"/>
              </a:ext>
            </a:extLst>
          </p:cNvPr>
          <p:cNvSpPr/>
          <p:nvPr/>
        </p:nvSpPr>
        <p:spPr>
          <a:xfrm>
            <a:off x="5452534" y="1878298"/>
            <a:ext cx="328614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modificati per la presentazione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6B78754-A438-1448-9767-FA99AD97E957}"/>
              </a:ext>
            </a:extLst>
          </p:cNvPr>
          <p:cNvSpPr txBox="1"/>
          <p:nvPr/>
        </p:nvSpPr>
        <p:spPr>
          <a:xfrm>
            <a:off x="4297565" y="266809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gioco era abbastanza facile, non mi sono divertito/a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D4B9BA1-DBC6-CA41-A38F-E591A9A83BED}"/>
              </a:ext>
            </a:extLst>
          </p:cNvPr>
          <p:cNvSpPr txBox="1"/>
          <p:nvPr/>
        </p:nvSpPr>
        <p:spPr>
          <a:xfrm>
            <a:off x="5776409" y="3282388"/>
            <a:ext cx="30931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giocare non avevo bisogno che mi spiegassero sempre cosa fare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29FA6D-2CFD-BB48-9B6E-8A58629EB016}"/>
              </a:ext>
            </a:extLst>
          </p:cNvPr>
          <p:cNvSpPr txBox="1"/>
          <p:nvPr/>
        </p:nvSpPr>
        <p:spPr>
          <a:xfrm>
            <a:off x="4297565" y="404999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7B0137C-767D-D648-ADF7-9F01B5D4E633}"/>
              </a:ext>
            </a:extLst>
          </p:cNvPr>
          <p:cNvSpPr txBox="1"/>
          <p:nvPr/>
        </p:nvSpPr>
        <p:spPr>
          <a:xfrm>
            <a:off x="4297565" y="4641189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</a:t>
            </a:r>
            <a:r>
              <a:rPr lang="it-IT" sz="1200" b="1" dirty="0">
                <a:solidFill>
                  <a:srgbClr val="00B050"/>
                </a:solidFill>
              </a:rPr>
              <a:t>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2F67059-9BE3-C54B-9FB5-014D91371B63}"/>
              </a:ext>
            </a:extLst>
          </p:cNvPr>
          <p:cNvSpPr txBox="1"/>
          <p:nvPr/>
        </p:nvSpPr>
        <p:spPr>
          <a:xfrm>
            <a:off x="4297565" y="522517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Senza una spiegazione sarei riuscito/a a giocare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D41B2F38-FFAF-4246-8C66-B5C688BB5C9F}"/>
              </a:ext>
            </a:extLst>
          </p:cNvPr>
          <p:cNvSpPr/>
          <p:nvPr/>
        </p:nvSpPr>
        <p:spPr>
          <a:xfrm>
            <a:off x="4244622" y="2712811"/>
            <a:ext cx="80766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Freccia destra 47">
            <a:extLst>
              <a:ext uri="{FF2B5EF4-FFF2-40B4-BE49-F238E27FC236}">
                <a16:creationId xmlns:a16="http://schemas.microsoft.com/office/drawing/2014/main" id="{265DE982-CBB1-2146-A7C9-1059E0073FBB}"/>
              </a:ext>
            </a:extLst>
          </p:cNvPr>
          <p:cNvSpPr/>
          <p:nvPr/>
        </p:nvSpPr>
        <p:spPr>
          <a:xfrm>
            <a:off x="4255490" y="3379068"/>
            <a:ext cx="1729674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destra 48">
            <a:extLst>
              <a:ext uri="{FF2B5EF4-FFF2-40B4-BE49-F238E27FC236}">
                <a16:creationId xmlns:a16="http://schemas.microsoft.com/office/drawing/2014/main" id="{5A70EBD3-F429-E64B-9B2D-96233B6EEC82}"/>
              </a:ext>
            </a:extLst>
          </p:cNvPr>
          <p:cNvSpPr/>
          <p:nvPr/>
        </p:nvSpPr>
        <p:spPr>
          <a:xfrm>
            <a:off x="4244622" y="4092401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destra 49">
            <a:extLst>
              <a:ext uri="{FF2B5EF4-FFF2-40B4-BE49-F238E27FC236}">
                <a16:creationId xmlns:a16="http://schemas.microsoft.com/office/drawing/2014/main" id="{161C6163-D214-2244-93F3-F683CC8ED11E}"/>
              </a:ext>
            </a:extLst>
          </p:cNvPr>
          <p:cNvSpPr/>
          <p:nvPr/>
        </p:nvSpPr>
        <p:spPr>
          <a:xfrm>
            <a:off x="4228202" y="4666752"/>
            <a:ext cx="1648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reccia destra 50">
            <a:extLst>
              <a:ext uri="{FF2B5EF4-FFF2-40B4-BE49-F238E27FC236}">
                <a16:creationId xmlns:a16="http://schemas.microsoft.com/office/drawing/2014/main" id="{4BF5A9C1-E89E-5849-8574-1B192D669381}"/>
              </a:ext>
            </a:extLst>
          </p:cNvPr>
          <p:cNvSpPr/>
          <p:nvPr/>
        </p:nvSpPr>
        <p:spPr>
          <a:xfrm>
            <a:off x="4228202" y="5250359"/>
            <a:ext cx="115659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graphicFrame>
        <p:nvGraphicFramePr>
          <p:cNvPr id="40" name="Grafico 39">
            <a:extLst>
              <a:ext uri="{FF2B5EF4-FFF2-40B4-BE49-F238E27FC236}">
                <a16:creationId xmlns:a16="http://schemas.microsoft.com/office/drawing/2014/main" id="{F3E1665A-55FC-4040-B46D-083F0215AC9E}"/>
              </a:ext>
            </a:extLst>
          </p:cNvPr>
          <p:cNvGraphicFramePr>
            <a:graphicFrameLocks/>
          </p:cNvGraphicFramePr>
          <p:nvPr/>
        </p:nvGraphicFramePr>
        <p:xfrm>
          <a:off x="4275089" y="1703574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6DF800D0-7159-3E4D-B2ED-7BE55B1DD87F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26975941-5982-6840-9343-7F0129BF259B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E1E262BA-B531-E241-AF5D-6DE9E0525EC1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060FCD2C-BED4-3D44-8DCB-F182E14A1B9C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90D0F2D-FDFA-E347-9736-516A55151855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44727AB-E38A-3042-8EE8-E26A7590109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22D243D-2D52-1A4A-961E-36CE4F7BC7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BE07E42-0819-4A4D-84F7-E89969FB342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8B4443A-3296-E241-B172-ADB31A650FD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E463BE1-5C19-9D4C-A2CB-1570D573816E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EE70986-BAF0-8D4E-8679-57005EE20763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09087F7-FBE4-DC4A-8152-B7236F82D6F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F05088-8803-1541-B478-8C336BAABB15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24D61CA-7543-3C4E-A4E7-C95DAE5555E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404EFF8-0BF9-2E4F-9693-36B34F8A667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05110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graphicFrame>
        <p:nvGraphicFramePr>
          <p:cNvPr id="27" name="Grafico 26">
            <a:extLst>
              <a:ext uri="{FF2B5EF4-FFF2-40B4-BE49-F238E27FC236}">
                <a16:creationId xmlns:a16="http://schemas.microsoft.com/office/drawing/2014/main" id="{4C6F9B6E-C793-2B4D-8CF7-A72389F4CA1D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D8861CE-2CAD-5F40-B0F1-C749665466E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B2AA376-54F3-1B4F-91B5-47E26E5966B6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C4A9924-FD42-B34F-AE18-9565EDF90BCB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0A0E766-68F8-264F-8CDE-B28BE2EB04E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3185D1-5185-9F4B-A762-6A7AE8380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BC29A2-1A41-1C42-BAC7-6534F411A174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B2AB3DE-C61C-8747-A22D-600EAC97F46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4007895-51F1-E345-A865-04A0D4D6603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3984D79-02E9-A843-9327-4B35110D073D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4421333-8165-6E47-BA42-262B607B53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2323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2" name="Grafico 51">
            <a:extLst>
              <a:ext uri="{FF2B5EF4-FFF2-40B4-BE49-F238E27FC236}">
                <a16:creationId xmlns:a16="http://schemas.microsoft.com/office/drawing/2014/main" id="{605BFDDB-F563-DB47-A104-03527F573647}"/>
              </a:ext>
            </a:extLst>
          </p:cNvPr>
          <p:cNvGraphicFramePr>
            <a:graphicFrameLocks/>
          </p:cNvGraphicFramePr>
          <p:nvPr/>
        </p:nvGraphicFramePr>
        <p:xfrm>
          <a:off x="4275087" y="1703575"/>
          <a:ext cx="4572000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0"/>
            <a:chOff x="4794270" y="1413262"/>
            <a:chExt cx="4295400" cy="422607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1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3a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pic>
        <p:nvPicPr>
          <p:cNvPr id="24" name="Immagine 23">
            <a:extLst>
              <a:ext uri="{FF2B5EF4-FFF2-40B4-BE49-F238E27FC236}">
                <a16:creationId xmlns:a16="http://schemas.microsoft.com/office/drawing/2014/main" id="{AA4D381C-CBEF-D24F-A8BE-F82902C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3D3B72A-CBB4-F241-B476-75EF83A0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07844D1-0A81-4C40-9F78-FAA6CC9A8212}"/>
              </a:ext>
            </a:extLst>
          </p:cNvPr>
          <p:cNvGrpSpPr/>
          <p:nvPr/>
        </p:nvGrpSpPr>
        <p:grpSpPr>
          <a:xfrm>
            <a:off x="891120" y="5042528"/>
            <a:ext cx="3763928" cy="636278"/>
            <a:chOff x="382770" y="4318494"/>
            <a:chExt cx="3763928" cy="636278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F6E99E21-BC6B-BF4D-A34D-163208B69EC2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A4915438-026C-1640-B3BF-22B8D42B4856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78CFBC01-0E2C-6B44-9160-26D23F3F802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E06F1A7-574E-0943-BAE8-18A9FB158C67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1C12CF-042F-384F-8A3E-08CB73B65001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992A1EE-75D0-334C-965A-EF7205406B1E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Mi sono divertito/a mentre giocavo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8C12CC6-00E4-2249-A694-BB288AC996FE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5883376-F88E-924D-99D0-C8C089A4362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19339FD-DA24-D544-B1FD-EABFF0CFD17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17A5CE9-48B4-0646-882E-F59FF9928900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Q7. Secondo me i miei compagni sono in grado di giocare 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7EA45DC-0DD7-6247-BDC6-DEB68AA17332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2BCE5AA-EFFC-7A49-BE45-D9899ABD893E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2E7A47F-52A1-A941-9030-E829AF192A8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81812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38087B25-3260-CF43-8F41-E6722BB9EA81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0A082D59-E2BD-6443-AC0D-3EA1AE2826D0}"/>
              </a:ext>
            </a:extLst>
          </p:cNvPr>
          <p:cNvGrpSpPr/>
          <p:nvPr/>
        </p:nvGrpSpPr>
        <p:grpSpPr>
          <a:xfrm>
            <a:off x="891121" y="5042528"/>
            <a:ext cx="3763927" cy="636278"/>
            <a:chOff x="382771" y="4318494"/>
            <a:chExt cx="3763927" cy="636278"/>
          </a:xfrm>
        </p:grpSpPr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A7FABC63-71F8-5547-81B6-20D77D0B716A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1C11DDD-D75B-3647-B31C-7CA62758A112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u="sng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0602F8E-9EC6-864A-84AE-03BE2E3FD161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B53287-BD3C-474E-9EA0-16E659B7F05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3DBDBDB-1D20-BF4E-AF8C-2F86F0488E64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897CEE6-4BD0-7546-811A-85B4A016EC9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D83A39D-A390-4F42-B496-FDBE346008A4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946BD8F-7372-CA4A-A3D2-1F8712697B7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A095DB0-3A76-B742-8457-10620D2F4D3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DCD16EE-08BC-2E49-8DF8-A6704630B378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AF75F4E-BB85-884E-9845-1B137CAAA6C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2A0BC9F-F9C1-2549-A87B-F7C4B7C8E606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59517681-E1F8-1340-8BF1-C497E7AB329A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42" name="Gruppo 41">
            <a:extLst>
              <a:ext uri="{FF2B5EF4-FFF2-40B4-BE49-F238E27FC236}">
                <a16:creationId xmlns:a16="http://schemas.microsoft.com/office/drawing/2014/main" id="{679B630B-D104-F14C-AC11-A8F4802E9929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0A082D59-E2BD-6443-AC0D-3EA1AE2826D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A7FABC63-71F8-5547-81B6-20D77D0B716A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1C11DDD-D75B-3647-B31C-7CA62758A112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2EA8F3D3-6FAE-7541-B757-5CB7BCEF8F5A}"/>
                </a:ext>
              </a:extLst>
            </p:cNvPr>
            <p:cNvSpPr/>
            <p:nvPr/>
          </p:nvSpPr>
          <p:spPr>
            <a:xfrm>
              <a:off x="1264036" y="5757990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rPr>
                <a:t>Miglioramento Tutorial</a:t>
              </a:r>
            </a:p>
          </p:txBody>
        </p:sp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195DE73-437F-3441-A885-C95A5849D39C}"/>
              </a:ext>
            </a:extLst>
          </p:cNvPr>
          <p:cNvSpPr/>
          <p:nvPr/>
        </p:nvSpPr>
        <p:spPr>
          <a:xfrm>
            <a:off x="891121" y="5508686"/>
            <a:ext cx="2295601" cy="17012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AF253CB-6A4F-F64D-99DA-F505DA21109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7174E0-2704-DE43-90B5-C0F37DEDC6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9001F47-7121-9241-BA09-36549A3888CF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F63DBD5-C4A2-F841-B54E-032994E6312A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9F07CD2-302D-FB4F-A03F-AA5213EC6231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25B981C-78B6-1F4C-A759-BC66EE788EF2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3812697-7366-E642-A806-73CFC16A964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117098E-258C-EF46-83F1-4733FEA4D66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97FFB0-FB41-324D-AFE9-83A173B60D7F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D0EB0DF-737B-9246-B1E3-6448AF9E7FC9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391189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24A94E2B-49A7-CA4A-AE29-E59D15C1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23E7993A-E709-BB4B-8CDA-94D316765F8A}"/>
              </a:ext>
            </a:extLst>
          </p:cNvPr>
          <p:cNvGraphicFramePr>
            <a:graphicFrameLocks/>
          </p:cNvGraphicFramePr>
          <p:nvPr/>
        </p:nvGraphicFramePr>
        <p:xfrm>
          <a:off x="4275085" y="170357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1" name="Immagine 40">
            <a:extLst>
              <a:ext uri="{FF2B5EF4-FFF2-40B4-BE49-F238E27FC236}">
                <a16:creationId xmlns:a16="http://schemas.microsoft.com/office/drawing/2014/main" id="{97578F80-B6A8-0242-A0E8-D49479857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5E07069-61E3-964F-8662-3C12C86FAB58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679B630B-D104-F14C-AC11-A8F4802E9929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0A082D59-E2BD-6443-AC0D-3EA1AE2826D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A7FABC63-71F8-5547-81B6-20D77D0B716A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51C11DDD-D75B-3647-B31C-7CA62758A112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2EA8F3D3-6FAE-7541-B757-5CB7BCEF8F5A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Età media più bassa</a:t>
                </a:r>
              </a:p>
            </p:txBody>
          </p:sp>
        </p:grp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A195DE73-437F-3441-A885-C95A5849D39C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B0E18D4-21BB-EB49-926E-5D4BA773E5BA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B6E6F3F-1CC4-8344-A4EB-962538D44231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2CF1522-3514-A844-B53A-C97180B97055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61C35B5-799B-5E40-8852-8E60B52A3813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56F05D-D99C-EA44-8ECE-41312AA5022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50F71C93-26FE-504C-A83F-0F958872AA57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0E3666E-3875-9242-84C4-A99A16AD827B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7942076-703B-DC47-8D72-F982D49D4503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Q8. Non mi sono annoiato/a mentre giocavo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D50AE2C-1E63-0C41-9B83-CCC4D96CA299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24167CB8-A4D3-3944-AEF7-AAC37B9E23D5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14961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51" name="Grafico 50">
            <a:extLst>
              <a:ext uri="{FF2B5EF4-FFF2-40B4-BE49-F238E27FC236}">
                <a16:creationId xmlns:a16="http://schemas.microsoft.com/office/drawing/2014/main" id="{20598119-81F5-3743-9517-A5BA4CE66741}"/>
              </a:ext>
            </a:extLst>
          </p:cNvPr>
          <p:cNvGraphicFramePr>
            <a:graphicFrameLocks/>
          </p:cNvGraphicFramePr>
          <p:nvPr/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71AFE26C-040D-5044-9C45-B9657C40BB20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A93DC8D1-ABD8-8F40-85EA-913F55003EC9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27D84E72-5C4F-664F-B483-88B45C39D538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B6945BF-6370-9A42-B2C9-68D860511D6F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04572DF-CD5D-A24A-AEEC-5BEDC46CD1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F4FAC81-D5E6-4D4E-88FB-F7D4642143F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0F80445-F1B8-1645-BE0A-116AD2DBF75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622D5C-F9BE-C647-8EA0-1E94056C593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676F91-80CE-C74F-B923-F4A20071F83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0DD9C7F-9C31-A143-9F8C-B280EB57EB25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3326D5D-639D-494F-84B9-66BD8C91EE49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AF3789C-E4CD-7E46-B067-561DA25DADD7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D6AA97A-F377-114D-BC68-C0543BFB8BAB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827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11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FF605576-9570-4943-B24A-DE75B5FC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53" name="Grafico 52">
            <a:extLst>
              <a:ext uri="{FF2B5EF4-FFF2-40B4-BE49-F238E27FC236}">
                <a16:creationId xmlns:a16="http://schemas.microsoft.com/office/drawing/2014/main" id="{E71846D0-4EC6-914F-9347-8869737326DD}"/>
              </a:ext>
            </a:extLst>
          </p:cNvPr>
          <p:cNvGraphicFramePr>
            <a:graphicFrameLocks/>
          </p:cNvGraphicFramePr>
          <p:nvPr/>
        </p:nvGraphicFramePr>
        <p:xfrm>
          <a:off x="4275084" y="1703568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B5E312E5-D1E4-2B42-8B0D-7E5EE18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4D95830-92BD-224C-B68B-40BB1F0AF746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C05F51A5-9E19-C848-A5FF-A8A17341E3E2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1AFE26C-040D-5044-9C45-B9657C40BB20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A93DC8D1-ABD8-8F40-85EA-913F55003EC9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27D84E72-5C4F-664F-B483-88B45C39D538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62F4A784-E43E-4A4A-A487-2C2B0AB8660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ideale per il gioco</a:t>
                </a:r>
              </a:p>
            </p:txBody>
          </p:sp>
        </p:grp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DF997D5-3516-BE48-B239-7A2950DCA73E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DEA1B6A-2C7D-A644-8E06-D8D0036E710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AB71A00-B58C-4645-B450-A2B8010AD17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1D161E6-F890-1941-BFB2-7C929B6DE1CF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17529B3-5F9D-6B43-AF0B-62548F509E0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F074557-70E6-2C4A-BE76-F82EEDE1383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4A631A5-14B4-7D48-B10E-1BBB80F356F6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1774F6C-C59B-364D-9D2B-69BE5A438316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725C0D7-1ED2-CD47-A402-A1EAA8AF06A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FBF08FA-5EE8-BC44-B659-A58DA18228C8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071FF44-5166-A34F-A268-AD4BFA84B8F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93346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CBDDD4-849A-9343-9765-A54AB0B2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F194B76-E1EB-F041-9C84-483AC7A7C7E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EB64221-7FDE-2A4A-AAFA-F92753FAE315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DCECCE-AB9E-974E-BF99-7FDA941156F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7BAFB6E-31DF-9840-85CD-02C958E30A3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CC73C56-8BDA-3B49-A235-106EBE771B6F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B8BFAF6-953B-A542-80E4-F01B7520C68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17EB4A2-3962-9543-A1A8-0C65D4F65CCC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7CD9591-BE65-964A-8423-93B5D56DF71A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4FF432B-0876-AF42-A0F7-B4A2D501A62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DC7D407-67DF-A545-A74A-4D5C4CC625D3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93687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3AEE7A73-004D-BC44-8E7E-E3B4FF150188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0ED03A8-26D4-E74D-9F0F-CA6BC3F1531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C44EAA6-C844-CF42-B308-4B2ABAF6CFC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EEF0AD1-A797-9E4D-B206-28AF3A49B3D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EAB99AB-2BDB-104A-8C7A-914B97059547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2F07029-4B0E-EB4B-8BF0-F3DD0F1B0E6D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01B215E-22E5-A345-A254-8B8909CDC4CE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FC99FF4-061D-8E44-80C5-E580782DF609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0377CC8-4185-6449-A4D0-83505788A73F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EC01131-A966-314F-99E6-1CC3036C2EEC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EA8518C-6779-E545-8BBF-ADE7414A0DC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AEE4D6B0-24A0-E243-83A4-9029FC5D9E30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F25C2A5-0C15-6F45-9BE6-B9D563EED61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2D8E5ED-7759-D54F-BA59-7941A614ECB9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6D86DC-C05E-F348-9473-A1BE836A4ED3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F91261F-F1CF-6642-B174-B1E716A341DA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010753F-8DA8-5C4B-A328-C3C786F41AF2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CAC1FC3-A640-C544-9412-8E38698862FD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FE3093-9C60-E146-9037-E787CACB3A67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DB90BE8-C654-694E-A8C5-EBF6800A6ECC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92D7103-10FF-5541-ABF6-411958D06F41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3810B5A-BC6B-D441-A927-FFEAD850B70F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377939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330" y="1511552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59264" y="1512322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57061" y="1420106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254454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7047" y="1705565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5BEA74B0-72FE-FE40-8302-8523D07BC494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4D18002-DD1C-3D4F-9E16-BD63CE143760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714FAB2-6313-7341-BD49-B49054E9233E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DCF0852-31C9-3944-B4CE-A92DBE0CF0C8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DE1645-470D-E54D-AFDC-71B59E520311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C19EB94-EEBC-F849-90E4-36F86710212A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5B4073E-F78B-AE40-A79C-698C9D702B80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FC48DE7-CCEC-6B47-A782-BABA5F6CBF20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411018D-50A8-AB49-BF08-BE82D3DB997E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DA90CE8-E4FE-704A-8B98-C412EAF183CF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00154B3-A226-D045-8151-2C461FD59F9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646828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1E7898C6-5E1D-CB44-8F86-9C69195D6D81}"/>
              </a:ext>
            </a:extLst>
          </p:cNvPr>
          <p:cNvGraphicFramePr>
            <a:graphicFrameLocks/>
          </p:cNvGraphicFramePr>
          <p:nvPr/>
        </p:nvGraphicFramePr>
        <p:xfrm>
          <a:off x="4275084" y="1703560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1C0C6A6D-618C-C544-94A2-C0F2A25F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FC560C6-3A0F-AD43-8766-BDECBE2C7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grpSp>
        <p:nvGrpSpPr>
          <p:cNvPr id="59" name="Gruppo 58">
            <a:extLst>
              <a:ext uri="{FF2B5EF4-FFF2-40B4-BE49-F238E27FC236}">
                <a16:creationId xmlns:a16="http://schemas.microsoft.com/office/drawing/2014/main" id="{73947381-0705-7443-AC82-1E03A5728BCA}"/>
              </a:ext>
            </a:extLst>
          </p:cNvPr>
          <p:cNvGrpSpPr/>
          <p:nvPr/>
        </p:nvGrpSpPr>
        <p:grpSpPr>
          <a:xfrm>
            <a:off x="891121" y="5042528"/>
            <a:ext cx="3763927" cy="1038627"/>
            <a:chOff x="891121" y="5042528"/>
            <a:chExt cx="3763927" cy="1038627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06510B1-8EE9-AD47-BA77-6C0FC33B64F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A79B0431-89E9-7146-AF74-ABEBED701F2E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64" name="Rettangolo 63">
                  <a:extLst>
                    <a:ext uri="{FF2B5EF4-FFF2-40B4-BE49-F238E27FC236}">
                      <a16:creationId xmlns:a16="http://schemas.microsoft.com/office/drawing/2014/main" id="{91D42D54-04E1-2C4F-B452-D75E48FDCD8C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960A21DE-9996-0644-9AA6-BB82654EBD4C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63" name="Rettangolo 62">
                <a:extLst>
                  <a:ext uri="{FF2B5EF4-FFF2-40B4-BE49-F238E27FC236}">
                    <a16:creationId xmlns:a16="http://schemas.microsoft.com/office/drawing/2014/main" id="{611B32B3-FCCA-0A47-853E-2F88596134D3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it-IT" sz="1500" b="1" dirty="0">
                  <a:solidFill>
                    <a:schemeClr val="dk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B7838C-CDFD-4D4C-9B16-B1191CFD6AF5}"/>
                </a:ext>
              </a:extLst>
            </p:cNvPr>
            <p:cNvSpPr/>
            <p:nvPr/>
          </p:nvSpPr>
          <p:spPr>
            <a:xfrm>
              <a:off x="891121" y="5508686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81A1F2B-0EDF-1647-9F02-378FCD106BFD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B929E28-2B84-F448-9776-9F67C29ADA43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Il gioco era abbastanza facile, non mi sono divertito/a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6F30C3A-3E84-3A43-B3C8-79D9DCC2344D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D46C606-6EFC-FE47-A226-E7B6AE3A46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A10FDF4-D713-F14B-BD2D-416ACB679CD0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CACF1CB-15E2-2B4A-9BF0-906C159A88E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6A3C4EE-1862-6D45-8EF1-C4F9F535293A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ADF1FE0-693C-A54A-B718-E082B3636DF0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6177C47-D31E-D240-B017-2B3C66CFC8F4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C70C4E-8C7C-3D4B-84BA-E303E4E447B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958764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7" name="Grafico 36">
            <a:extLst>
              <a:ext uri="{FF2B5EF4-FFF2-40B4-BE49-F238E27FC236}">
                <a16:creationId xmlns:a16="http://schemas.microsoft.com/office/drawing/2014/main" id="{C6348E5A-6D6A-1444-B373-D2594B379C56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501C26-41F7-D74E-8DB8-DFF3AFFE4514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3A7090C-6383-6F4C-A8F7-12865E91626C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07C7AC4-F146-9D4C-864F-A1152CDEEE26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98D2DF-8D2F-8349-85E8-5D01B1B9CB35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57DE308-447F-0849-9111-D9826EEDDD56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41C64AD-CFA2-FD4F-8B3C-4B27466756AF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FBE9750-1626-CB46-ABCF-61037666FC2D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90CF0-4351-0D4E-B531-70FA57E233C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83CC443-6633-054F-9ABF-758C98AB19A6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586EEF2-AD7E-4B49-9E72-AC99E08812EC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427852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5E57E6A8-95CE-EA48-A813-FB10D6E209A6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Inserimento di un tutorial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8FA8350-A3FA-E34C-820D-12617A47FD55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76D0C97-CBD5-A240-9ADF-B143BC86A06F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7C02752-6BA4-C146-8B0E-F92721B3091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DB90F93-1141-5B4D-9182-382F6CB4DE2B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Per giocare non avevo bisogno che mi spiegassero sempre cosa fare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731DABD-DE0F-DE46-AEED-756A94F6731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D4ACDD-872B-0E4C-889C-825ECB4E9808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Q6. Ho capito bene tutte le regole del gioco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4CCD6CC-71E0-4147-80D7-D0DFBBE6AD9A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A366469-3CD1-8D45-9DB1-593ECBE700B4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3F37D08-86D9-E548-A543-920C08E50EF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73B88D8-3638-C347-AEA2-88D2BABAC6E0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50985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0D4E41A4-3D38-5B4B-B657-5F163FEEAA93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1038627"/>
            <a:chOff x="891121" y="5042528"/>
            <a:chExt cx="3767446" cy="1038627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93F27D02-3E7E-0A44-A50D-F776DFE6BB8F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1038627"/>
              <a:chOff x="891121" y="5042528"/>
              <a:chExt cx="3763927" cy="1038627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8552551-7A89-854E-87DF-C9D18C5EB9DD}"/>
                  </a:ext>
                </a:extLst>
              </p:cNvPr>
              <p:cNvGrpSpPr/>
              <p:nvPr/>
            </p:nvGrpSpPr>
            <p:grpSpPr>
              <a:xfrm>
                <a:off x="891121" y="5042528"/>
                <a:ext cx="3763927" cy="636278"/>
                <a:chOff x="382771" y="4318494"/>
                <a:chExt cx="3763927" cy="636278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3D855AE2-2270-6A41-81F9-8FC16E5A17FF}"/>
                    </a:ext>
                  </a:extLst>
                </p:cNvPr>
                <p:cNvSpPr/>
                <p:nvPr/>
              </p:nvSpPr>
              <p:spPr>
                <a:xfrm>
                  <a:off x="382771" y="4784652"/>
                  <a:ext cx="3763927" cy="17012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78F7A617-06DD-A14B-9AE1-E3D051119D65}"/>
                    </a:ext>
                  </a:extLst>
                </p:cNvPr>
                <p:cNvSpPr/>
                <p:nvPr/>
              </p:nvSpPr>
              <p:spPr>
                <a:xfrm>
                  <a:off x="759207" y="4318494"/>
                  <a:ext cx="3011053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it-IT" sz="1500" b="1" u="sng" dirty="0">
                      <a:solidFill>
                        <a:schemeClr val="dk1"/>
                      </a:solidFill>
                    </a:rPr>
                    <a:t>Linea temporale acquisizione dati</a:t>
                  </a:r>
                </a:p>
              </p:txBody>
            </p:sp>
          </p:grp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968E019C-045B-EB46-BA6C-63EA69CA5541}"/>
                  </a:ext>
                </a:extLst>
              </p:cNvPr>
              <p:cNvSpPr/>
              <p:nvPr/>
            </p:nvSpPr>
            <p:spPr>
              <a:xfrm>
                <a:off x="1264036" y="5757990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dirty="0">
                    <a:solidFill>
                      <a:schemeClr val="dk1"/>
                    </a:solidFill>
                    <a:highlight>
                      <a:srgbClr val="FFFF00"/>
                    </a:highlight>
                  </a:rPr>
                  <a:t>Target migliore per il gioco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3DAF494-4519-FF4B-9663-9479D6C6A443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341A6D1-E749-2D4D-BAF2-F1ADC60688A8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Il gioco era abbastanza facile, non mi sono divertito/a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13346B3-0A98-F245-9F3A-242D9A7F1E87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07073C3-B1E4-8F4A-A294-8366EAF779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2AD5E88-4662-B64A-B8AC-4ACBBD79F7D7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3C80E42-F1CD-E24B-B6BC-8D787E021A80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C47A197-DCDD-6A4A-9226-D34B8250A828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EA74700-47B0-0E45-A691-C5BC17758C16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A3A91F8-6467-FE48-99C7-E948D300014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7D3001D-E623-C84E-A74C-CD1ED7E06EE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2165103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CFD03F1-1CAA-C743-A3F6-195585D7B343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13 bambini frequentati classe 2a</a:t>
            </a:r>
          </a:p>
        </p:txBody>
      </p:sp>
      <p:graphicFrame>
        <p:nvGraphicFramePr>
          <p:cNvPr id="39" name="Grafico 38">
            <a:extLst>
              <a:ext uri="{FF2B5EF4-FFF2-40B4-BE49-F238E27FC236}">
                <a16:creationId xmlns:a16="http://schemas.microsoft.com/office/drawing/2014/main" id="{DC6760BB-C7AB-C04E-A51A-2FA4F5BF0ADE}"/>
              </a:ext>
            </a:extLst>
          </p:cNvPr>
          <p:cNvGraphicFramePr>
            <a:graphicFrameLocks/>
          </p:cNvGraphicFramePr>
          <p:nvPr/>
        </p:nvGraphicFramePr>
        <p:xfrm>
          <a:off x="4275084" y="1703552"/>
          <a:ext cx="4572002" cy="369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8" name="Immagine 37">
            <a:extLst>
              <a:ext uri="{FF2B5EF4-FFF2-40B4-BE49-F238E27FC236}">
                <a16:creationId xmlns:a16="http://schemas.microsoft.com/office/drawing/2014/main" id="{889D4CF4-7A16-394F-A4A8-8620E10B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24" y="5048513"/>
            <a:ext cx="1572868" cy="353021"/>
          </a:xfrm>
          <a:prstGeom prst="rect">
            <a:avLst/>
          </a:prstGeom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ABCDC18-8F35-1047-A74E-A14948FB3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78" y="211997"/>
            <a:ext cx="720000" cy="694738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A54891A1-F43E-024C-A110-C1D31E87B1FA}"/>
              </a:ext>
            </a:extLst>
          </p:cNvPr>
          <p:cNvGrpSpPr/>
          <p:nvPr/>
        </p:nvGrpSpPr>
        <p:grpSpPr>
          <a:xfrm>
            <a:off x="891121" y="5042528"/>
            <a:ext cx="3767446" cy="643527"/>
            <a:chOff x="891121" y="5042528"/>
            <a:chExt cx="3767446" cy="643527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78552551-7A89-854E-87DF-C9D18C5EB9DD}"/>
                </a:ext>
              </a:extLst>
            </p:cNvPr>
            <p:cNvGrpSpPr/>
            <p:nvPr/>
          </p:nvGrpSpPr>
          <p:grpSpPr>
            <a:xfrm>
              <a:off x="891121" y="5042528"/>
              <a:ext cx="3763927" cy="636278"/>
              <a:chOff x="382771" y="4318494"/>
              <a:chExt cx="3763927" cy="636278"/>
            </a:xfrm>
          </p:grpSpPr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3D855AE2-2270-6A41-81F9-8FC16E5A17FF}"/>
                  </a:ext>
                </a:extLst>
              </p:cNvPr>
              <p:cNvSpPr/>
              <p:nvPr/>
            </p:nvSpPr>
            <p:spPr>
              <a:xfrm>
                <a:off x="382771" y="4784652"/>
                <a:ext cx="3763927" cy="17012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78F7A617-06DD-A14B-9AE1-E3D051119D65}"/>
                  </a:ext>
                </a:extLst>
              </p:cNvPr>
              <p:cNvSpPr/>
              <p:nvPr/>
            </p:nvSpPr>
            <p:spPr>
              <a:xfrm>
                <a:off x="759207" y="4318494"/>
                <a:ext cx="30110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500" b="1" u="sng" dirty="0">
                    <a:solidFill>
                      <a:schemeClr val="dk1"/>
                    </a:solidFill>
                  </a:rPr>
                  <a:t>Linea temporale acquisizione dati</a:t>
                </a:r>
              </a:p>
            </p:txBody>
          </p:sp>
        </p:grp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53C6119D-0B07-4743-8202-CDC4A4846CF3}"/>
                </a:ext>
              </a:extLst>
            </p:cNvPr>
            <p:cNvSpPr/>
            <p:nvPr/>
          </p:nvSpPr>
          <p:spPr>
            <a:xfrm>
              <a:off x="894640" y="5515935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223A24CB-7BBB-8444-A408-7D03CE36C032}"/>
              </a:ext>
            </a:extLst>
          </p:cNvPr>
          <p:cNvSpPr/>
          <p:nvPr/>
        </p:nvSpPr>
        <p:spPr>
          <a:xfrm>
            <a:off x="1264036" y="5757990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  <a:highlight>
                  <a:srgbClr val="FFFF00"/>
                </a:highlight>
              </a:rPr>
              <a:t>Intuitività del gioco migliorabile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E7A30A6-3065-3846-A0FB-06B5996E783A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105341-6C29-F143-8D30-2F80110DF387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Il gioco era abbastanza facile, non mi sono divertito/a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190C24B-A5AB-F54B-8A73-8B812016C329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B06C74E-D23E-F94C-B187-AC2D3CCCC764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Per giocare non avevo bisogno che mi spiegassero sempre cosa fare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B3C512-06E1-A744-AD12-17DC47FBAC6C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Q5. Ho capito subito come si gioca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B4F6E84-8D67-4D42-8EAC-53CC8DFEB111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capito bene tutte le regole del gioco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BD3B442-0278-0E44-828A-DFF00871DA5B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79D1F58-3414-C641-B624-113CBD5DF621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Non mi sono annoiato/a mentre giocavo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F0DA391-716B-6742-8324-0EFC792DDE33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81BF3B9-3DDE-3F41-AE3E-C732D94DF54D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Senza una spiegazione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055704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60" name="Rettangolo 59">
            <a:extLst>
              <a:ext uri="{FF2B5EF4-FFF2-40B4-BE49-F238E27FC236}">
                <a16:creationId xmlns:a16="http://schemas.microsoft.com/office/drawing/2014/main" id="{15CF120B-7BE8-444F-951C-2E27AAF67DD9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0395F72-07A4-824C-88C0-54B8A5E3D4CE}"/>
              </a:ext>
            </a:extLst>
          </p:cNvPr>
          <p:cNvSpPr txBox="1"/>
          <p:nvPr/>
        </p:nvSpPr>
        <p:spPr>
          <a:xfrm>
            <a:off x="417250" y="178190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Penso che mi piacerebbe usare questo gioco frequentemente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4120A3BB-3261-284A-B230-1A59E3448993}"/>
              </a:ext>
            </a:extLst>
          </p:cNvPr>
          <p:cNvSpPr txBox="1"/>
          <p:nvPr/>
        </p:nvSpPr>
        <p:spPr>
          <a:xfrm>
            <a:off x="417250" y="220957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senza che ce ne fosse bisogno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5A07349-A56F-EF4C-AFAE-F4A6D9C5A175}"/>
              </a:ext>
            </a:extLst>
          </p:cNvPr>
          <p:cNvSpPr txBox="1"/>
          <p:nvPr/>
        </p:nvSpPr>
        <p:spPr>
          <a:xfrm>
            <a:off x="417250" y="265239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Q3.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semplice da usare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A761E11D-B666-8044-840D-34B54C35F09A}"/>
              </a:ext>
            </a:extLst>
          </p:cNvPr>
          <p:cNvSpPr txBox="1"/>
          <p:nvPr/>
        </p:nvSpPr>
        <p:spPr>
          <a:xfrm>
            <a:off x="417250" y="29408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di aver bisogno del supporto di un tecnico per essere in grado di usare questo gioco 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BED6B1D-0465-F642-B1EE-11B5B4BFFFA7}"/>
              </a:ext>
            </a:extLst>
          </p:cNvPr>
          <p:cNvSpPr txBox="1"/>
          <p:nvPr/>
        </p:nvSpPr>
        <p:spPr>
          <a:xfrm>
            <a:off x="417250" y="3402515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Q5.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le varie funzionalità del gioco ben integrate tra loro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F65EDC8-2DC0-2544-8EBD-E007EDE35ED9}"/>
              </a:ext>
            </a:extLst>
          </p:cNvPr>
          <p:cNvSpPr txBox="1"/>
          <p:nvPr/>
        </p:nvSpPr>
        <p:spPr>
          <a:xfrm>
            <a:off x="417250" y="3864180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incoerenza tra le varie funzionalità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54497A5-C99B-6244-8D20-72C4B834A407}"/>
              </a:ext>
            </a:extLst>
          </p:cNvPr>
          <p:cNvSpPr txBox="1"/>
          <p:nvPr/>
        </p:nvSpPr>
        <p:spPr>
          <a:xfrm>
            <a:off x="417250" y="415191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Q7.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che la maggior parte delle persone potrebbero impararlo ad usare questo gioco molto rapidamente 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E4EBD6B3-3ACF-7D42-BBDC-E024582DE0E0}"/>
              </a:ext>
            </a:extLst>
          </p:cNvPr>
          <p:cNvSpPr txBox="1"/>
          <p:nvPr/>
        </p:nvSpPr>
        <p:spPr>
          <a:xfrm>
            <a:off x="417250" y="461357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macchinoso da usare 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D01F94FC-27F2-CC41-8137-E985D43A31F5}"/>
              </a:ext>
            </a:extLst>
          </p:cNvPr>
          <p:cNvSpPr txBox="1"/>
          <p:nvPr/>
        </p:nvSpPr>
        <p:spPr>
          <a:xfrm>
            <a:off x="417250" y="4890578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Q9.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sono sentito molto a mio agio nell’uso del gioco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7E10E75E-5741-E440-AC35-D3F99621A44B}"/>
              </a:ext>
            </a:extLst>
          </p:cNvPr>
          <p:cNvSpPr txBox="1"/>
          <p:nvPr/>
        </p:nvSpPr>
        <p:spPr>
          <a:xfrm>
            <a:off x="417250" y="5167577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avuto la necessità di imparare molte cose prima di essere in grado di usare agilmente questo gioco </a:t>
            </a:r>
          </a:p>
        </p:txBody>
      </p:sp>
    </p:spTree>
    <p:extLst>
      <p:ext uri="{BB962C8B-B14F-4D97-AF65-F5344CB8AC3E}">
        <p14:creationId xmlns:p14="http://schemas.microsoft.com/office/powerpoint/2010/main" val="1615225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A65F79A2-CB51-FC4F-9746-AB89767105F5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73A85EB-F13F-824D-B254-2324B482633D}"/>
              </a:ext>
            </a:extLst>
          </p:cNvPr>
          <p:cNvSpPr/>
          <p:nvPr/>
        </p:nvSpPr>
        <p:spPr>
          <a:xfrm>
            <a:off x="4972565" y="145873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Quesiti SUS modificati per presentazione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1E41E8A-92E4-B942-8586-3D4C2CEA66E4}"/>
              </a:ext>
            </a:extLst>
          </p:cNvPr>
          <p:cNvSpPr txBox="1"/>
          <p:nvPr/>
        </p:nvSpPr>
        <p:spPr>
          <a:xfrm>
            <a:off x="417250" y="178190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F65D682-723A-C249-945D-FEE71843AFF7}"/>
              </a:ext>
            </a:extLst>
          </p:cNvPr>
          <p:cNvSpPr txBox="1"/>
          <p:nvPr/>
        </p:nvSpPr>
        <p:spPr>
          <a:xfrm>
            <a:off x="417250" y="220957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senza che ce ne fosse bisogno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1C317D8-E513-7342-9147-6677C789710C}"/>
              </a:ext>
            </a:extLst>
          </p:cNvPr>
          <p:cNvSpPr txBox="1"/>
          <p:nvPr/>
        </p:nvSpPr>
        <p:spPr>
          <a:xfrm>
            <a:off x="417250" y="265239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A29262A-6F33-1348-8327-4ADDF2F1AFC3}"/>
              </a:ext>
            </a:extLst>
          </p:cNvPr>
          <p:cNvSpPr txBox="1"/>
          <p:nvPr/>
        </p:nvSpPr>
        <p:spPr>
          <a:xfrm>
            <a:off x="417250" y="29408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Ritengo di aver bisogno del supporto di un tecnico per essere in grado di usare questo gioco 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E0F943E-87AF-7745-AE4C-3AE8F63936C0}"/>
              </a:ext>
            </a:extLst>
          </p:cNvPr>
          <p:cNvSpPr txBox="1"/>
          <p:nvPr/>
        </p:nvSpPr>
        <p:spPr>
          <a:xfrm>
            <a:off x="417250" y="3402515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0B50288-8DA0-3A4E-AA67-5181A2A37B36}"/>
              </a:ext>
            </a:extLst>
          </p:cNvPr>
          <p:cNvSpPr txBox="1"/>
          <p:nvPr/>
        </p:nvSpPr>
        <p:spPr>
          <a:xfrm>
            <a:off x="417250" y="3864180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incoerenza tra le varie funzionalità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9C16E58-D757-0747-A535-6C41B1FF06D0}"/>
              </a:ext>
            </a:extLst>
          </p:cNvPr>
          <p:cNvSpPr txBox="1"/>
          <p:nvPr/>
        </p:nvSpPr>
        <p:spPr>
          <a:xfrm>
            <a:off x="417250" y="4151914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F00629F-B6C9-DD48-9D5B-A0A3D8C24322}"/>
              </a:ext>
            </a:extLst>
          </p:cNvPr>
          <p:cNvSpPr txBox="1"/>
          <p:nvPr/>
        </p:nvSpPr>
        <p:spPr>
          <a:xfrm>
            <a:off x="417250" y="461357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macchinoso da usare 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421F9DD-08FA-E74D-856F-FA8EC0E5328E}"/>
              </a:ext>
            </a:extLst>
          </p:cNvPr>
          <p:cNvSpPr txBox="1"/>
          <p:nvPr/>
        </p:nvSpPr>
        <p:spPr>
          <a:xfrm>
            <a:off x="417250" y="4890578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5156DB9-2F17-2A49-95D8-833288CF15CE}"/>
              </a:ext>
            </a:extLst>
          </p:cNvPr>
          <p:cNvSpPr txBox="1"/>
          <p:nvPr/>
        </p:nvSpPr>
        <p:spPr>
          <a:xfrm>
            <a:off x="417250" y="5167577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FF000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avuto la necessità di imparare molte cose prima di essere in grado di usare agilmente questo gioco 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C991D91F-765B-A14C-A177-49C492E93559}"/>
              </a:ext>
            </a:extLst>
          </p:cNvPr>
          <p:cNvSpPr txBox="1"/>
          <p:nvPr/>
        </p:nvSpPr>
        <p:spPr>
          <a:xfrm>
            <a:off x="5030773" y="2283060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Q2.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complesso solo se necessario 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A635C05-A311-C145-AFAE-53DA5D7DCF44}"/>
              </a:ext>
            </a:extLst>
          </p:cNvPr>
          <p:cNvSpPr txBox="1"/>
          <p:nvPr/>
        </p:nvSpPr>
        <p:spPr>
          <a:xfrm>
            <a:off x="5545219" y="2923127"/>
            <a:ext cx="33369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Q4.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necessito di supporto tecnico per essere in grado di usare questo gioco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4A94A7D-4282-B54A-8197-2A6BFE8AB5FB}"/>
              </a:ext>
            </a:extLst>
          </p:cNvPr>
          <p:cNvSpPr txBox="1"/>
          <p:nvPr/>
        </p:nvSpPr>
        <p:spPr>
          <a:xfrm>
            <a:off x="5030774" y="3864180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Q6.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coerenza tra le varie funzionalità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E9C8646-582D-9A46-8DDC-3CC5551F9BAF}"/>
              </a:ext>
            </a:extLst>
          </p:cNvPr>
          <p:cNvSpPr txBox="1"/>
          <p:nvPr/>
        </p:nvSpPr>
        <p:spPr>
          <a:xfrm>
            <a:off x="5030774" y="461357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Q8.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trovato il gioco piuttosto fluido da usare 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A4D0322E-2B9D-F543-83A4-E530E62419D4}"/>
              </a:ext>
            </a:extLst>
          </p:cNvPr>
          <p:cNvSpPr txBox="1"/>
          <p:nvPr/>
        </p:nvSpPr>
        <p:spPr>
          <a:xfrm>
            <a:off x="5369728" y="5167577"/>
            <a:ext cx="35772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rgbClr val="00B050"/>
                </a:solidFill>
              </a:rPr>
              <a:t>Q10. </a:t>
            </a:r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ho dovuto imparare nulla prima di essere in grado di usare agilmente il gioco</a:t>
            </a:r>
          </a:p>
        </p:txBody>
      </p:sp>
      <p:sp>
        <p:nvSpPr>
          <p:cNvPr id="62" name="Freccia destra 61">
            <a:extLst>
              <a:ext uri="{FF2B5EF4-FFF2-40B4-BE49-F238E27FC236}">
                <a16:creationId xmlns:a16="http://schemas.microsoft.com/office/drawing/2014/main" id="{9FF83983-82B4-4340-AB23-F608CAA5E996}"/>
              </a:ext>
            </a:extLst>
          </p:cNvPr>
          <p:cNvSpPr/>
          <p:nvPr/>
        </p:nvSpPr>
        <p:spPr>
          <a:xfrm>
            <a:off x="4587980" y="2311571"/>
            <a:ext cx="868923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Freccia destra 62">
            <a:extLst>
              <a:ext uri="{FF2B5EF4-FFF2-40B4-BE49-F238E27FC236}">
                <a16:creationId xmlns:a16="http://schemas.microsoft.com/office/drawing/2014/main" id="{85AE9F63-B480-704D-B3B2-A4CF01115D6D}"/>
              </a:ext>
            </a:extLst>
          </p:cNvPr>
          <p:cNvSpPr/>
          <p:nvPr/>
        </p:nvSpPr>
        <p:spPr>
          <a:xfrm>
            <a:off x="4587979" y="3037382"/>
            <a:ext cx="1039737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reccia destra 63">
            <a:extLst>
              <a:ext uri="{FF2B5EF4-FFF2-40B4-BE49-F238E27FC236}">
                <a16:creationId xmlns:a16="http://schemas.microsoft.com/office/drawing/2014/main" id="{1C99C6F5-7B1F-B54A-906B-564027B43268}"/>
              </a:ext>
            </a:extLst>
          </p:cNvPr>
          <p:cNvSpPr/>
          <p:nvPr/>
        </p:nvSpPr>
        <p:spPr>
          <a:xfrm>
            <a:off x="4587980" y="3889362"/>
            <a:ext cx="1140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Freccia destra 64">
            <a:extLst>
              <a:ext uri="{FF2B5EF4-FFF2-40B4-BE49-F238E27FC236}">
                <a16:creationId xmlns:a16="http://schemas.microsoft.com/office/drawing/2014/main" id="{1091B689-AC07-C942-8A2B-2E2A94EBF380}"/>
              </a:ext>
            </a:extLst>
          </p:cNvPr>
          <p:cNvSpPr/>
          <p:nvPr/>
        </p:nvSpPr>
        <p:spPr>
          <a:xfrm>
            <a:off x="4587980" y="4653208"/>
            <a:ext cx="1140178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Freccia destra 65">
            <a:extLst>
              <a:ext uri="{FF2B5EF4-FFF2-40B4-BE49-F238E27FC236}">
                <a16:creationId xmlns:a16="http://schemas.microsoft.com/office/drawing/2014/main" id="{F017DFF8-4346-B04A-B8DA-1CD46A860573}"/>
              </a:ext>
            </a:extLst>
          </p:cNvPr>
          <p:cNvSpPr/>
          <p:nvPr/>
        </p:nvSpPr>
        <p:spPr>
          <a:xfrm>
            <a:off x="4587980" y="5249661"/>
            <a:ext cx="957239" cy="226634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1020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/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41998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57" name="Grafico 56">
            <a:extLst>
              <a:ext uri="{FF2B5EF4-FFF2-40B4-BE49-F238E27FC236}">
                <a16:creationId xmlns:a16="http://schemas.microsoft.com/office/drawing/2014/main" id="{9EE91771-417D-2549-9013-506461873EA1}"/>
              </a:ext>
            </a:extLst>
          </p:cNvPr>
          <p:cNvGraphicFramePr>
            <a:graphicFrameLocks/>
          </p:cNvGraphicFramePr>
          <p:nvPr/>
        </p:nvGraphicFramePr>
        <p:xfrm>
          <a:off x="4372146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4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354705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E372FB2-9E83-4C85-B9F4-8F518D347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716503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2" y="1535289"/>
            <a:ext cx="6642856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5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2195034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59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Loading…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5715E33-8862-41E6-AB79-AA830E3CCF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B82AC4D3-CE81-482A-8C18-9714AB0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F6F0F89-2012-4613-9F09-0A284295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CDF15A-95E9-4A1B-A120-1E597F0A6BF8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5CE115-FD3D-43E4-B4CC-AA0CB3CC9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383440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/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1753143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FA835700-7136-024F-B1E4-726CA47E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1E3B77D1-8F89-074D-804B-9BF50A5F231C}"/>
              </a:ext>
            </a:extLst>
          </p:cNvPr>
          <p:cNvSpPr/>
          <p:nvPr/>
        </p:nvSpPr>
        <p:spPr>
          <a:xfrm>
            <a:off x="940182" y="1449032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SUS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FD97E83F-EF42-8E4D-891E-0816CCF226D5}"/>
              </a:ext>
            </a:extLst>
          </p:cNvPr>
          <p:cNvSpPr/>
          <p:nvPr/>
        </p:nvSpPr>
        <p:spPr>
          <a:xfrm>
            <a:off x="4488122" y="1451815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SUS per docenti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F6429C8-024F-A44B-B2CF-C04FA36483A9}"/>
              </a:ext>
            </a:extLst>
          </p:cNvPr>
          <p:cNvSpPr txBox="1"/>
          <p:nvPr/>
        </p:nvSpPr>
        <p:spPr>
          <a:xfrm>
            <a:off x="4485025" y="5514822"/>
            <a:ext cx="749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nulla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440BFB2-F73D-9147-B62A-1FA3A8CAB555}"/>
              </a:ext>
            </a:extLst>
          </p:cNvPr>
          <p:cNvSpPr txBox="1"/>
          <p:nvPr/>
        </p:nvSpPr>
        <p:spPr>
          <a:xfrm>
            <a:off x="8144248" y="552836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Moltissimo</a:t>
            </a:r>
          </a:p>
        </p:txBody>
      </p:sp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830E8F85-F801-0D4B-9194-B37E71548754}"/>
              </a:ext>
            </a:extLst>
          </p:cNvPr>
          <p:cNvGraphicFramePr>
            <a:graphicFrameLocks/>
          </p:cNvGraphicFramePr>
          <p:nvPr/>
        </p:nvGraphicFramePr>
        <p:xfrm>
          <a:off x="4372145" y="1729692"/>
          <a:ext cx="4411376" cy="392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Rettangolo 57">
            <a:extLst>
              <a:ext uri="{FF2B5EF4-FFF2-40B4-BE49-F238E27FC236}">
                <a16:creationId xmlns:a16="http://schemas.microsoft.com/office/drawing/2014/main" id="{000A501D-219F-7144-BEC5-928A9EBF30BA}"/>
              </a:ext>
            </a:extLst>
          </p:cNvPr>
          <p:cNvSpPr/>
          <p:nvPr/>
        </p:nvSpPr>
        <p:spPr>
          <a:xfrm>
            <a:off x="5121775" y="5725407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2 docenti delle elementari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435D388-245A-9542-BCAE-4932F8119664}"/>
              </a:ext>
            </a:extLst>
          </p:cNvPr>
          <p:cNvSpPr txBox="1"/>
          <p:nvPr/>
        </p:nvSpPr>
        <p:spPr>
          <a:xfrm>
            <a:off x="275839" y="1914357"/>
            <a:ext cx="449936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Q1. Penso che mi piacerebbe usare questo gioco frequentemente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3900D6B-9E8A-E248-9B35-49BC483767F9}"/>
              </a:ext>
            </a:extLst>
          </p:cNvPr>
          <p:cNvSpPr txBox="1"/>
          <p:nvPr/>
        </p:nvSpPr>
        <p:spPr>
          <a:xfrm>
            <a:off x="858983" y="2262513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Q2. Ho trovato il gioco complesso solo se necessario 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49438DC-2F8B-6248-9031-2F12F673D9CE}"/>
              </a:ext>
            </a:extLst>
          </p:cNvPr>
          <p:cNvSpPr txBox="1"/>
          <p:nvPr/>
        </p:nvSpPr>
        <p:spPr>
          <a:xfrm>
            <a:off x="720436" y="2599199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Q3. Ho trovato il gioco semplice da usare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E0EB0E-C02E-A445-B7E7-25931E434AC1}"/>
              </a:ext>
            </a:extLst>
          </p:cNvPr>
          <p:cNvSpPr txBox="1"/>
          <p:nvPr/>
        </p:nvSpPr>
        <p:spPr>
          <a:xfrm>
            <a:off x="519270" y="2876198"/>
            <a:ext cx="4255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Q4. Non necessito di supporto tecnico per essere in grado di usare questo gioco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741450CE-57F2-484B-902C-2F2B8C4597C5}"/>
              </a:ext>
            </a:extLst>
          </p:cNvPr>
          <p:cNvSpPr txBox="1"/>
          <p:nvPr/>
        </p:nvSpPr>
        <p:spPr>
          <a:xfrm>
            <a:off x="363825" y="3301913"/>
            <a:ext cx="441137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Q5. Ho trovato le varie funzionalità del gioco ben integrate tra loro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7E24E03-A157-4549-A884-5418BA09E47D}"/>
              </a:ext>
            </a:extLst>
          </p:cNvPr>
          <p:cNvSpPr txBox="1"/>
          <p:nvPr/>
        </p:nvSpPr>
        <p:spPr>
          <a:xfrm>
            <a:off x="858981" y="3634117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Q6. Ho trovato coerenza tra le varie funzionalità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98C6C85-F9FF-404A-AEF1-AF2D29B55618}"/>
              </a:ext>
            </a:extLst>
          </p:cNvPr>
          <p:cNvSpPr txBox="1"/>
          <p:nvPr/>
        </p:nvSpPr>
        <p:spPr>
          <a:xfrm>
            <a:off x="720436" y="3906650"/>
            <a:ext cx="4054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Q7. Ritengo che la maggior parte delle persone potrebbero impararlo ad usare questo gioco molto rapidamente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512AD85-F423-FD4B-8033-CBA54F332D76}"/>
              </a:ext>
            </a:extLst>
          </p:cNvPr>
          <p:cNvSpPr txBox="1"/>
          <p:nvPr/>
        </p:nvSpPr>
        <p:spPr>
          <a:xfrm>
            <a:off x="858981" y="4359969"/>
            <a:ext cx="391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Q8. Ho trovato il gioco piuttosto fluido da usare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9421501-E207-4445-82A7-B6A2F4BFAE19}"/>
              </a:ext>
            </a:extLst>
          </p:cNvPr>
          <p:cNvSpPr txBox="1"/>
          <p:nvPr/>
        </p:nvSpPr>
        <p:spPr>
          <a:xfrm>
            <a:off x="720434" y="4696053"/>
            <a:ext cx="40547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Q9. Mi sono sentito molto a mio agio nell’uso del gioco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507DBF0-D957-8141-97CF-6A76ABD70BEE}"/>
              </a:ext>
            </a:extLst>
          </p:cNvPr>
          <p:cNvSpPr txBox="1"/>
          <p:nvPr/>
        </p:nvSpPr>
        <p:spPr>
          <a:xfrm>
            <a:off x="789708" y="4947303"/>
            <a:ext cx="39854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bg1">
                    <a:lumMod val="85000"/>
                  </a:schemeClr>
                </a:solidFill>
              </a:rPr>
              <a:t>Q10. Non ho dovuto imparare nulla prima di essere in grado di usare agilmente il gioco</a:t>
            </a:r>
          </a:p>
        </p:txBody>
      </p:sp>
    </p:spTree>
    <p:extLst>
      <p:ext uri="{BB962C8B-B14F-4D97-AF65-F5344CB8AC3E}">
        <p14:creationId xmlns:p14="http://schemas.microsoft.com/office/powerpoint/2010/main" val="211576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</p:spTree>
    <p:extLst>
      <p:ext uri="{BB962C8B-B14F-4D97-AF65-F5344CB8AC3E}">
        <p14:creationId xmlns:p14="http://schemas.microsoft.com/office/powerpoint/2010/main" val="2065584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 e </a:t>
            </a:r>
            <a:r>
              <a:rPr lang="it-IT" dirty="0" err="1"/>
              <a:t>Number</a:t>
            </a:r>
            <a:r>
              <a:rPr lang="it-IT" dirty="0"/>
              <a:t> Game - Impostazioni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260ED9-D18F-244D-B1D4-327D1758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9" y="118970"/>
            <a:ext cx="882618" cy="8999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9B7A5C5-4D37-AA41-B007-F20635861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28977" y="1945926"/>
            <a:ext cx="5012267" cy="3252623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1377BE-D8D3-8341-8519-13D97E5DFD5C}"/>
              </a:ext>
            </a:extLst>
          </p:cNvPr>
          <p:cNvSpPr txBox="1"/>
          <p:nvPr/>
        </p:nvSpPr>
        <p:spPr>
          <a:xfrm>
            <a:off x="6135607" y="1815753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Punteggio SUS Insegnanti</a:t>
            </a:r>
          </a:p>
        </p:txBody>
      </p:sp>
      <p:sp>
        <p:nvSpPr>
          <p:cNvPr id="16" name="Torta 15">
            <a:extLst>
              <a:ext uri="{FF2B5EF4-FFF2-40B4-BE49-F238E27FC236}">
                <a16:creationId xmlns:a16="http://schemas.microsoft.com/office/drawing/2014/main" id="{25EE8AA1-E700-9E47-ABC4-6E7C8CC24208}"/>
              </a:ext>
            </a:extLst>
          </p:cNvPr>
          <p:cNvSpPr/>
          <p:nvPr/>
        </p:nvSpPr>
        <p:spPr>
          <a:xfrm>
            <a:off x="5783959" y="2529772"/>
            <a:ext cx="1260000" cy="1260000"/>
          </a:xfrm>
          <a:prstGeom prst="pie">
            <a:avLst>
              <a:gd name="adj1" fmla="val 17752312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93,75%</a:t>
            </a:r>
          </a:p>
        </p:txBody>
      </p:sp>
      <p:sp>
        <p:nvSpPr>
          <p:cNvPr id="17" name="Torta 16">
            <a:extLst>
              <a:ext uri="{FF2B5EF4-FFF2-40B4-BE49-F238E27FC236}">
                <a16:creationId xmlns:a16="http://schemas.microsoft.com/office/drawing/2014/main" id="{D14159D0-6CC3-E44D-AF88-221D5A08C6C1}"/>
              </a:ext>
            </a:extLst>
          </p:cNvPr>
          <p:cNvSpPr/>
          <p:nvPr/>
        </p:nvSpPr>
        <p:spPr>
          <a:xfrm>
            <a:off x="7609669" y="3932920"/>
            <a:ext cx="1260000" cy="1260000"/>
          </a:xfrm>
          <a:prstGeom prst="pie">
            <a:avLst>
              <a:gd name="adj1" fmla="val 16811414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97,50%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5C4AF51-4BC1-6E4B-9FDF-F6747EFB7EA0}"/>
              </a:ext>
            </a:extLst>
          </p:cNvPr>
          <p:cNvSpPr/>
          <p:nvPr/>
        </p:nvSpPr>
        <p:spPr>
          <a:xfrm>
            <a:off x="7017958" y="3021272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Syllable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12C7760-9F9B-924F-B76B-50780AD2DEE2}"/>
              </a:ext>
            </a:extLst>
          </p:cNvPr>
          <p:cNvSpPr/>
          <p:nvPr/>
        </p:nvSpPr>
        <p:spPr>
          <a:xfrm>
            <a:off x="5543630" y="4472070"/>
            <a:ext cx="20660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400" b="1" dirty="0">
                <a:solidFill>
                  <a:schemeClr val="dk1"/>
                </a:solidFill>
              </a:rPr>
              <a:t>Punteggio </a:t>
            </a:r>
            <a:r>
              <a:rPr lang="it-IT" sz="1400" b="1" dirty="0" err="1">
                <a:solidFill>
                  <a:schemeClr val="dk1"/>
                </a:solidFill>
              </a:rPr>
              <a:t>Number</a:t>
            </a:r>
            <a:r>
              <a:rPr lang="it-IT" sz="1400" b="1" dirty="0">
                <a:solidFill>
                  <a:schemeClr val="dk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197220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94FE310-1D98-7F4F-A8F6-2A8C8C87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4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Questionario SUS modificato per Psicologi</a:t>
            </a:r>
            <a:endParaRPr lang="en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94FE310-1D98-7F4F-A8F6-2A8C8C87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9" y="139167"/>
            <a:ext cx="900000" cy="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2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 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1A9D0D0-7733-C94B-B44B-216D6E48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9" y="279663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440186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4683857" y="2581946"/>
            <a:ext cx="36307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Q1:  Divertimento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Q3 entrambi : 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Q9 : Familiarità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IT" dirty="0"/>
              <a:t>ork in progress…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A2BA9-F469-364C-A225-126CCA7AEF3C}"/>
              </a:ext>
            </a:extLst>
          </p:cNvPr>
          <p:cNvSpPr txBox="1"/>
          <p:nvPr/>
        </p:nvSpPr>
        <p:spPr>
          <a:xfrm>
            <a:off x="367748" y="155672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Aspetti da migliorare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3703-F757-784E-AA90-3EC6EEF8AE11}"/>
              </a:ext>
            </a:extLst>
          </p:cNvPr>
          <p:cNvSpPr txBox="1"/>
          <p:nvPr/>
        </p:nvSpPr>
        <p:spPr>
          <a:xfrm>
            <a:off x="288523" y="1956833"/>
            <a:ext cx="5130083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Q10 entrambi: Tutorial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Q7 entrambi: Facilità d’uso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Q4 Number Game: Intuitività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/>
              <a:t>Work in progress… </a:t>
            </a:r>
          </a:p>
          <a:p>
            <a:pPr>
              <a:lnSpc>
                <a:spcPct val="150000"/>
              </a:lnSpc>
            </a:pPr>
            <a:endParaRPr lang="en-IT" dirty="0"/>
          </a:p>
          <a:p>
            <a:pPr>
              <a:lnSpc>
                <a:spcPct val="150000"/>
              </a:lnSpc>
            </a:pPr>
            <a:endParaRPr lang="en-IT" dirty="0"/>
          </a:p>
        </p:txBody>
      </p:sp>
      <p:pic>
        <p:nvPicPr>
          <p:cNvPr id="19" name="Picture 2" descr="Work in progress - exibart.com">
            <a:extLst>
              <a:ext uri="{FF2B5EF4-FFF2-40B4-BE49-F238E27FC236}">
                <a16:creationId xmlns:a16="http://schemas.microsoft.com/office/drawing/2014/main" id="{111B4B0E-F804-864C-A39A-BD83C12E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35" y="3157054"/>
            <a:ext cx="1746488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9FBA-3AF9-424E-9B27-ABD21E957F38}"/>
              </a:ext>
            </a:extLst>
          </p:cNvPr>
          <p:cNvSpPr txBox="1"/>
          <p:nvPr/>
        </p:nvSpPr>
        <p:spPr>
          <a:xfrm>
            <a:off x="4857855" y="2181836"/>
            <a:ext cx="15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pic>
        <p:nvPicPr>
          <p:cNvPr id="2050" name="Picture 2" descr="Ok Libero Icona di Super Flat Remix V1.08 Emblems">
            <a:extLst>
              <a:ext uri="{FF2B5EF4-FFF2-40B4-BE49-F238E27FC236}">
                <a16:creationId xmlns:a16="http://schemas.microsoft.com/office/drawing/2014/main" id="{69ED2ABB-315C-7746-A19B-70EC1B9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49" y="1386771"/>
            <a:ext cx="1590130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EE5880-09FC-4B44-98C5-BEE4CC5F7741}"/>
              </a:ext>
            </a:extLst>
          </p:cNvPr>
          <p:cNvSpPr txBox="1"/>
          <p:nvPr/>
        </p:nvSpPr>
        <p:spPr>
          <a:xfrm>
            <a:off x="288523" y="5024075"/>
            <a:ext cx="5955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ATTENZIONE</a:t>
            </a:r>
            <a:r>
              <a:rPr lang="en-IT" dirty="0"/>
              <a:t> : </a:t>
            </a:r>
          </a:p>
          <a:p>
            <a:r>
              <a:rPr lang="en-IT" dirty="0"/>
              <a:t>Gli utenti target sono bambini, le loro risposte possono avere </a:t>
            </a:r>
          </a:p>
          <a:p>
            <a:r>
              <a:rPr lang="en-IT" dirty="0"/>
              <a:t>diverse motivazioni -&gt; pareri qualitativi</a:t>
            </a:r>
          </a:p>
        </p:txBody>
      </p:sp>
      <p:pic>
        <p:nvPicPr>
          <p:cNvPr id="4098" name="Picture 2" descr="Personaggi simpatici bambini arrabbiati | Vettore Premium">
            <a:extLst>
              <a:ext uri="{FF2B5EF4-FFF2-40B4-BE49-F238E27FC236}">
                <a16:creationId xmlns:a16="http://schemas.microsoft.com/office/drawing/2014/main" id="{2A03860D-0DFC-DE49-869C-E229A25C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4284450"/>
            <a:ext cx="1746488" cy="166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97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B39C6594-3AFE-418D-A703-9E6DBEA7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86606"/>
              </p:ext>
            </p:extLst>
          </p:nvPr>
        </p:nvGraphicFramePr>
        <p:xfrm>
          <a:off x="1" y="1297371"/>
          <a:ext cx="9143998" cy="4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CE888E1-48B9-4A69-BA10-7C7CA22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0CA0D40-13BC-4510-AF5A-CB9CCE92C5E1}"/>
              </a:ext>
            </a:extLst>
          </p:cNvPr>
          <p:cNvSpPr/>
          <p:nvPr/>
        </p:nvSpPr>
        <p:spPr>
          <a:xfrm>
            <a:off x="191912" y="1389373"/>
            <a:ext cx="8805332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AEBE906-E8CC-4A02-BCEB-A0E71CA60C2C}"/>
              </a:ext>
            </a:extLst>
          </p:cNvPr>
          <p:cNvSpPr/>
          <p:nvPr/>
        </p:nvSpPr>
        <p:spPr>
          <a:xfrm>
            <a:off x="288521" y="1535289"/>
            <a:ext cx="8581043" cy="7224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C6D29-FE5C-4911-862B-BD198DEBDF98}"/>
              </a:ext>
            </a:extLst>
          </p:cNvPr>
          <p:cNvSpPr txBox="1"/>
          <p:nvPr/>
        </p:nvSpPr>
        <p:spPr>
          <a:xfrm>
            <a:off x="3606798" y="2390917"/>
            <a:ext cx="177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4B920C8-1D14-428E-86BE-E484E8984B44}"/>
              </a:ext>
            </a:extLst>
          </p:cNvPr>
          <p:cNvSpPr/>
          <p:nvPr/>
        </p:nvSpPr>
        <p:spPr>
          <a:xfrm>
            <a:off x="191911" y="4961238"/>
            <a:ext cx="8805331" cy="10147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89DADD0-521D-49BF-9E97-9731D78881CF}"/>
              </a:ext>
            </a:extLst>
          </p:cNvPr>
          <p:cNvSpPr/>
          <p:nvPr/>
        </p:nvSpPr>
        <p:spPr>
          <a:xfrm>
            <a:off x="288522" y="5107154"/>
            <a:ext cx="8581042" cy="7224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7CE42-3078-4D7C-AAEA-5166456086CD}"/>
              </a:ext>
            </a:extLst>
          </p:cNvPr>
          <p:cNvSpPr txBox="1"/>
          <p:nvPr/>
        </p:nvSpPr>
        <p:spPr>
          <a:xfrm>
            <a:off x="3606799" y="4542689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Complete!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4EA35-8960-4121-9819-4582998BF756}"/>
              </a:ext>
            </a:extLst>
          </p:cNvPr>
          <p:cNvSpPr txBox="1"/>
          <p:nvPr/>
        </p:nvSpPr>
        <p:spPr>
          <a:xfrm>
            <a:off x="606402" y="1573367"/>
            <a:ext cx="376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4C9631-81F0-494F-90AF-F285D4966041}"/>
              </a:ext>
            </a:extLst>
          </p:cNvPr>
          <p:cNvSpPr txBox="1"/>
          <p:nvPr/>
        </p:nvSpPr>
        <p:spPr>
          <a:xfrm>
            <a:off x="606402" y="5118149"/>
            <a:ext cx="4160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27F4B53-29D2-483C-8179-680A41EF82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9000"/>
          </a:blip>
          <a:stretch>
            <a:fillRect/>
          </a:stretch>
        </p:blipFill>
        <p:spPr>
          <a:xfrm>
            <a:off x="7517807" y="2977425"/>
            <a:ext cx="1365065" cy="1317170"/>
          </a:xfrm>
          <a:prstGeom prst="rect">
            <a:avLst/>
          </a:prstGeom>
          <a:ln w="63500">
            <a:noFill/>
          </a:ln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B8B64D-F9F5-4A5B-B4C6-20F3C5BFB8A7}"/>
              </a:ext>
            </a:extLst>
          </p:cNvPr>
          <p:cNvSpPr txBox="1"/>
          <p:nvPr/>
        </p:nvSpPr>
        <p:spPr>
          <a:xfrm>
            <a:off x="7357321" y="3376608"/>
            <a:ext cx="178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Prove su utenti target</a:t>
            </a:r>
          </a:p>
        </p:txBody>
      </p:sp>
      <p:pic>
        <p:nvPicPr>
          <p:cNvPr id="22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30C0458-C372-487A-9B3D-B708B25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95" y="3238358"/>
            <a:ext cx="1597378" cy="1109290"/>
          </a:xfrm>
          <a:prstGeom prst="rect">
            <a:avLst/>
          </a:prstGeom>
          <a:noFill/>
          <a:ln w="698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B3E923A4-F4E1-478E-BDB8-249BEC7E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54" y="3080027"/>
            <a:ext cx="1369101" cy="1432780"/>
          </a:xfrm>
          <a:prstGeom prst="ellipse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3890101-4F9E-4EDE-88A1-AC2A329EE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8522" y="3076377"/>
            <a:ext cx="1377473" cy="1377473"/>
          </a:xfrm>
          <a:prstGeom prst="rect">
            <a:avLst/>
          </a:prstGeom>
          <a:ln w="69850">
            <a:noFill/>
          </a:ln>
        </p:spPr>
      </p:pic>
    </p:spTree>
    <p:extLst>
      <p:ext uri="{BB962C8B-B14F-4D97-AF65-F5344CB8AC3E}">
        <p14:creationId xmlns:p14="http://schemas.microsoft.com/office/powerpoint/2010/main" val="225557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F71D4D0-7FA4-416A-89BB-77E9C711328A}"/>
              </a:ext>
            </a:extLst>
          </p:cNvPr>
          <p:cNvGrpSpPr/>
          <p:nvPr/>
        </p:nvGrpSpPr>
        <p:grpSpPr>
          <a:xfrm>
            <a:off x="5990320" y="1628155"/>
            <a:ext cx="2892082" cy="1171988"/>
            <a:chOff x="172332" y="3669922"/>
            <a:chExt cx="3059620" cy="1797624"/>
          </a:xfrm>
        </p:grpSpPr>
        <p:pic>
          <p:nvPicPr>
            <p:cNvPr id="14" name="Immagine 13" descr="Immagine che contiene testo, clipart&#10;&#10;Descrizione generata automaticamente">
              <a:extLst>
                <a:ext uri="{FF2B5EF4-FFF2-40B4-BE49-F238E27FC236}">
                  <a16:creationId xmlns:a16="http://schemas.microsoft.com/office/drawing/2014/main" id="{10EA25D3-8939-43A6-9593-65DA12B4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53620" y="3790623"/>
              <a:ext cx="2564091" cy="813197"/>
            </a:xfrm>
            <a:prstGeom prst="rect">
              <a:avLst/>
            </a:prstGeom>
          </p:spPr>
        </p:pic>
        <p:pic>
          <p:nvPicPr>
            <p:cNvPr id="19" name="Elemento grafico 18" descr="Programmatore (maschile) con riempimento a tinta unita">
              <a:extLst>
                <a:ext uri="{FF2B5EF4-FFF2-40B4-BE49-F238E27FC236}">
                  <a16:creationId xmlns:a16="http://schemas.microsoft.com/office/drawing/2014/main" id="{B7EAB85D-9F71-4D54-9F0B-C4CF5604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15" y="4603820"/>
              <a:ext cx="611935" cy="81319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74D71DF-1F3F-4E64-8E21-6831B6ED10E6}"/>
                </a:ext>
              </a:extLst>
            </p:cNvPr>
            <p:cNvSpPr txBox="1"/>
            <p:nvPr/>
          </p:nvSpPr>
          <p:spPr>
            <a:xfrm>
              <a:off x="667861" y="4748397"/>
              <a:ext cx="2564091" cy="4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Programmazione in C#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1EAA701-CF81-498A-97E2-6B92FC580819}"/>
                </a:ext>
              </a:extLst>
            </p:cNvPr>
            <p:cNvSpPr/>
            <p:nvPr/>
          </p:nvSpPr>
          <p:spPr>
            <a:xfrm>
              <a:off x="172332" y="3669922"/>
              <a:ext cx="2894030" cy="179762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E948761-71C6-455E-8037-125619145042}"/>
              </a:ext>
            </a:extLst>
          </p:cNvPr>
          <p:cNvSpPr txBox="1"/>
          <p:nvPr/>
        </p:nvSpPr>
        <p:spPr>
          <a:xfrm>
            <a:off x="175730" y="1291142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4555</Words>
  <Application>Microsoft Office PowerPoint</Application>
  <PresentationFormat>Presentazione su schermo (4:3)</PresentationFormat>
  <Paragraphs>643</Paragraphs>
  <Slides>53</Slides>
  <Notes>35</Notes>
  <HiddenSlides>1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</vt:lpstr>
      <vt:lpstr>Progressi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Questionari di Usabilità per Bambini</vt:lpstr>
      <vt:lpstr>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Questionario SUS per Docenti</vt:lpstr>
      <vt:lpstr>Questionario SUS per Docenti</vt:lpstr>
      <vt:lpstr>Syllable Game - Impostazioni Questionario SUS per Docenti</vt:lpstr>
      <vt:lpstr>Syllable Game - Impostazioni Questionario SUS per Docenti</vt:lpstr>
      <vt:lpstr>Number Game - Impostazioni Questionario SUS per Docenti</vt:lpstr>
      <vt:lpstr>Number Game - Impostazioni Questionario SUS per Docenti</vt:lpstr>
      <vt:lpstr>Syllable Game e Number Game - Impostazioni Questionario SUS per Docenti</vt:lpstr>
      <vt:lpstr>Syllable Game e Number Game - Impostazioni Questionario SUS per Docenti</vt:lpstr>
      <vt:lpstr>Questionario SUS modificato per Psicologi</vt:lpstr>
      <vt:lpstr>Questionario SUS modificato per Psicologi</vt:lpstr>
      <vt:lpstr>Analisi dei dati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Nicoletta Calchi</cp:lastModifiedBy>
  <cp:revision>72</cp:revision>
  <dcterms:created xsi:type="dcterms:W3CDTF">2021-05-10T14:21:25Z</dcterms:created>
  <dcterms:modified xsi:type="dcterms:W3CDTF">2021-05-30T06:57:09Z</dcterms:modified>
</cp:coreProperties>
</file>